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embeddedFontLst>
    <p:embeddedFont>
      <p:font typeface="Roboto Mon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Mono-bold.fntdata"/><Relationship Id="rId30" Type="http://schemas.openxmlformats.org/officeDocument/2006/relationships/font" Target="fonts/RobotoMono-regular.fntdata"/><Relationship Id="rId11" Type="http://schemas.openxmlformats.org/officeDocument/2006/relationships/slide" Target="slides/slide6.xml"/><Relationship Id="rId33" Type="http://schemas.openxmlformats.org/officeDocument/2006/relationships/font" Target="fonts/RobotoMono-boldItalic.fntdata"/><Relationship Id="rId10" Type="http://schemas.openxmlformats.org/officeDocument/2006/relationships/slide" Target="slides/slide5.xml"/><Relationship Id="rId32" Type="http://schemas.openxmlformats.org/officeDocument/2006/relationships/font" Target="fonts/RobotoMon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d53a33bb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ad53a33b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a8de9f62ef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a8de9f62e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a8de9f62ef_0_1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a8de9f62ef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a8de9f62ef_0_1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a8de9f62ef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eb747b2d7_0_1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eb747b2d7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eb747b2d7_0_2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6eb747b2d7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eb747b2d7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eb747b2d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6ee2dc11b2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6ee2dc11b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6f0b3a5f1e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6f0b3a5f1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6ee2dc11b2_0_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6ee2dc11b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ad53a33bb3_0_9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ad53a33bb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c9498639c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c949863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d53a33bb3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d53a33bb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6ee2dc11b2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6ee2dc11b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6f0b3a5f1e_1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6f0b3a5f1e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ee2dc11b2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ee2dc11b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f0b3a5f1e_1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6f0b3a5f1e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eb747b2d7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eb747b2d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eb747b2d7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eb747b2d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eb747b2d7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eb747b2d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"Are you using Python in your data science?" What languages are you using?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eb747b2d7_0_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eb747b2d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eb747b2d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eb747b2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eb747b2d7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6eb747b2d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a992a1aab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a992a1aa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8" name="Google Shape;128;p11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129" name="Google Shape;129;p11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1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1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1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1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1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1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1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" name="Google Shape;16;p3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17" name="Google Shape;17;p3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2900" lvl="1" marL="9144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0" name="Google Shape;30;p4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31" name="Google Shape;31;p4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5" name="Google Shape;45;p5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46" name="Google Shape;46;p5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8" name="Google Shape;58;p6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59" name="Google Shape;59;p6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6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6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2" name="Google Shape;72;p7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73" name="Google Shape;73;p7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4" name="Google Shape;8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86" name="Google Shape;86;p8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8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8" name="Google Shape;9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9" name="Google Shape;9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Google Shape;10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1" name="Google Shape;101;p9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102" name="Google Shape;102;p9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3" name="Google Shape;11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4" name="Google Shape;114;p10"/>
          <p:cNvGrpSpPr/>
          <p:nvPr/>
        </p:nvGrpSpPr>
        <p:grpSpPr>
          <a:xfrm>
            <a:off x="6875502" y="146498"/>
            <a:ext cx="2098419" cy="439498"/>
            <a:chOff x="-20500" y="2050550"/>
            <a:chExt cx="7324325" cy="1534025"/>
          </a:xfrm>
        </p:grpSpPr>
        <p:sp>
          <p:nvSpPr>
            <p:cNvPr id="115" name="Google Shape;115;p10"/>
            <p:cNvSpPr/>
            <p:nvPr/>
          </p:nvSpPr>
          <p:spPr>
            <a:xfrm>
              <a:off x="2016725" y="2498850"/>
              <a:ext cx="3972025" cy="717300"/>
            </a:xfrm>
            <a:custGeom>
              <a:rect b="b" l="l" r="r" t="t"/>
              <a:pathLst>
                <a:path extrusionOk="0" h="28692" w="158881">
                  <a:moveTo>
                    <a:pt x="69779" y="11418"/>
                  </a:moveTo>
                  <a:cubicBezTo>
                    <a:pt x="72805" y="11418"/>
                    <a:pt x="74366" y="12882"/>
                    <a:pt x="74561" y="16005"/>
                  </a:cubicBezTo>
                  <a:lnTo>
                    <a:pt x="64509" y="16005"/>
                  </a:lnTo>
                  <a:cubicBezTo>
                    <a:pt x="64802" y="12882"/>
                    <a:pt x="66559" y="11418"/>
                    <a:pt x="69779" y="11418"/>
                  </a:cubicBezTo>
                  <a:close/>
                  <a:moveTo>
                    <a:pt x="29474" y="19323"/>
                  </a:moveTo>
                  <a:cubicBezTo>
                    <a:pt x="31035" y="19323"/>
                    <a:pt x="32694" y="19421"/>
                    <a:pt x="34353" y="19714"/>
                  </a:cubicBezTo>
                  <a:lnTo>
                    <a:pt x="34353" y="23324"/>
                  </a:lnTo>
                  <a:cubicBezTo>
                    <a:pt x="32708" y="24421"/>
                    <a:pt x="30805" y="25090"/>
                    <a:pt x="28886" y="25090"/>
                  </a:cubicBezTo>
                  <a:cubicBezTo>
                    <a:pt x="28757" y="25090"/>
                    <a:pt x="28627" y="25087"/>
                    <a:pt x="28498" y="25081"/>
                  </a:cubicBezTo>
                  <a:cubicBezTo>
                    <a:pt x="26253" y="25081"/>
                    <a:pt x="25180" y="24203"/>
                    <a:pt x="25180" y="22153"/>
                  </a:cubicBezTo>
                  <a:cubicBezTo>
                    <a:pt x="25180" y="20299"/>
                    <a:pt x="26546" y="19323"/>
                    <a:pt x="29474" y="19323"/>
                  </a:cubicBezTo>
                  <a:close/>
                  <a:moveTo>
                    <a:pt x="117111" y="19323"/>
                  </a:moveTo>
                  <a:cubicBezTo>
                    <a:pt x="118673" y="19323"/>
                    <a:pt x="120332" y="19421"/>
                    <a:pt x="121991" y="19714"/>
                  </a:cubicBezTo>
                  <a:lnTo>
                    <a:pt x="121991" y="23324"/>
                  </a:lnTo>
                  <a:cubicBezTo>
                    <a:pt x="120345" y="24421"/>
                    <a:pt x="118443" y="25090"/>
                    <a:pt x="116524" y="25090"/>
                  </a:cubicBezTo>
                  <a:cubicBezTo>
                    <a:pt x="116395" y="25090"/>
                    <a:pt x="116265" y="25087"/>
                    <a:pt x="116135" y="25081"/>
                  </a:cubicBezTo>
                  <a:cubicBezTo>
                    <a:pt x="113891" y="25081"/>
                    <a:pt x="112817" y="24203"/>
                    <a:pt x="112817" y="22153"/>
                  </a:cubicBezTo>
                  <a:cubicBezTo>
                    <a:pt x="112817" y="20299"/>
                    <a:pt x="114184" y="19323"/>
                    <a:pt x="117111" y="19323"/>
                  </a:cubicBezTo>
                  <a:close/>
                  <a:moveTo>
                    <a:pt x="1" y="0"/>
                  </a:moveTo>
                  <a:lnTo>
                    <a:pt x="1" y="28692"/>
                  </a:lnTo>
                  <a:lnTo>
                    <a:pt x="4197" y="28692"/>
                  </a:lnTo>
                  <a:lnTo>
                    <a:pt x="4197" y="13858"/>
                  </a:lnTo>
                  <a:cubicBezTo>
                    <a:pt x="5661" y="12394"/>
                    <a:pt x="7613" y="11613"/>
                    <a:pt x="9662" y="11516"/>
                  </a:cubicBezTo>
                  <a:lnTo>
                    <a:pt x="9858" y="11516"/>
                  </a:lnTo>
                  <a:cubicBezTo>
                    <a:pt x="12102" y="11613"/>
                    <a:pt x="13761" y="13468"/>
                    <a:pt x="13761" y="15615"/>
                  </a:cubicBezTo>
                  <a:lnTo>
                    <a:pt x="13761" y="28692"/>
                  </a:lnTo>
                  <a:lnTo>
                    <a:pt x="18055" y="28692"/>
                  </a:lnTo>
                  <a:lnTo>
                    <a:pt x="18055" y="15712"/>
                  </a:lnTo>
                  <a:cubicBezTo>
                    <a:pt x="18055" y="10540"/>
                    <a:pt x="15420" y="7905"/>
                    <a:pt x="10150" y="7905"/>
                  </a:cubicBezTo>
                  <a:cubicBezTo>
                    <a:pt x="10015" y="7899"/>
                    <a:pt x="9879" y="7896"/>
                    <a:pt x="9744" y="7896"/>
                  </a:cubicBezTo>
                  <a:cubicBezTo>
                    <a:pt x="7745" y="7896"/>
                    <a:pt x="5843" y="8565"/>
                    <a:pt x="4197" y="9662"/>
                  </a:cubicBezTo>
                  <a:lnTo>
                    <a:pt x="4197" y="2147"/>
                  </a:lnTo>
                  <a:cubicBezTo>
                    <a:pt x="4197" y="976"/>
                    <a:pt x="3319" y="0"/>
                    <a:pt x="2148" y="0"/>
                  </a:cubicBezTo>
                  <a:close/>
                  <a:moveTo>
                    <a:pt x="29278" y="7905"/>
                  </a:moveTo>
                  <a:cubicBezTo>
                    <a:pt x="27131" y="7905"/>
                    <a:pt x="24887" y="8295"/>
                    <a:pt x="22837" y="8881"/>
                  </a:cubicBezTo>
                  <a:lnTo>
                    <a:pt x="22545" y="8979"/>
                  </a:lnTo>
                  <a:lnTo>
                    <a:pt x="22545" y="12492"/>
                  </a:lnTo>
                  <a:lnTo>
                    <a:pt x="23032" y="12394"/>
                  </a:lnTo>
                  <a:cubicBezTo>
                    <a:pt x="25082" y="11809"/>
                    <a:pt x="27131" y="11516"/>
                    <a:pt x="29278" y="11418"/>
                  </a:cubicBezTo>
                  <a:cubicBezTo>
                    <a:pt x="32694" y="11418"/>
                    <a:pt x="34353" y="12492"/>
                    <a:pt x="34353" y="14541"/>
                  </a:cubicBezTo>
                  <a:lnTo>
                    <a:pt x="34353" y="16005"/>
                  </a:lnTo>
                  <a:cubicBezTo>
                    <a:pt x="32694" y="15810"/>
                    <a:pt x="31133" y="15712"/>
                    <a:pt x="29474" y="15712"/>
                  </a:cubicBezTo>
                  <a:cubicBezTo>
                    <a:pt x="23813" y="15712"/>
                    <a:pt x="20885" y="17957"/>
                    <a:pt x="20885" y="22251"/>
                  </a:cubicBezTo>
                  <a:cubicBezTo>
                    <a:pt x="20885" y="26545"/>
                    <a:pt x="23423" y="28692"/>
                    <a:pt x="28498" y="28692"/>
                  </a:cubicBezTo>
                  <a:cubicBezTo>
                    <a:pt x="30742" y="28692"/>
                    <a:pt x="32987" y="28009"/>
                    <a:pt x="34841" y="26838"/>
                  </a:cubicBezTo>
                  <a:lnTo>
                    <a:pt x="36012" y="28692"/>
                  </a:lnTo>
                  <a:lnTo>
                    <a:pt x="38550" y="28692"/>
                  </a:lnTo>
                  <a:lnTo>
                    <a:pt x="38550" y="14541"/>
                  </a:lnTo>
                  <a:cubicBezTo>
                    <a:pt x="38550" y="10150"/>
                    <a:pt x="35427" y="7905"/>
                    <a:pt x="29278" y="7905"/>
                  </a:cubicBezTo>
                  <a:close/>
                  <a:moveTo>
                    <a:pt x="41965" y="7905"/>
                  </a:moveTo>
                  <a:lnTo>
                    <a:pt x="41965" y="11418"/>
                  </a:lnTo>
                  <a:lnTo>
                    <a:pt x="53384" y="11418"/>
                  </a:lnTo>
                  <a:lnTo>
                    <a:pt x="41673" y="25471"/>
                  </a:lnTo>
                  <a:lnTo>
                    <a:pt x="41673" y="25569"/>
                  </a:lnTo>
                  <a:lnTo>
                    <a:pt x="41673" y="28692"/>
                  </a:lnTo>
                  <a:lnTo>
                    <a:pt x="58068" y="28692"/>
                  </a:lnTo>
                  <a:lnTo>
                    <a:pt x="58068" y="25276"/>
                  </a:lnTo>
                  <a:lnTo>
                    <a:pt x="46845" y="25276"/>
                  </a:lnTo>
                  <a:lnTo>
                    <a:pt x="58361" y="11321"/>
                  </a:lnTo>
                  <a:lnTo>
                    <a:pt x="58458" y="11223"/>
                  </a:lnTo>
                  <a:lnTo>
                    <a:pt x="58458" y="7905"/>
                  </a:lnTo>
                  <a:close/>
                  <a:moveTo>
                    <a:pt x="69779" y="7905"/>
                  </a:moveTo>
                  <a:cubicBezTo>
                    <a:pt x="63436" y="7905"/>
                    <a:pt x="60215" y="11321"/>
                    <a:pt x="60215" y="18054"/>
                  </a:cubicBezTo>
                  <a:cubicBezTo>
                    <a:pt x="60215" y="25081"/>
                    <a:pt x="63826" y="28692"/>
                    <a:pt x="70853" y="28692"/>
                  </a:cubicBezTo>
                  <a:cubicBezTo>
                    <a:pt x="73097" y="28692"/>
                    <a:pt x="75342" y="28497"/>
                    <a:pt x="77489" y="27911"/>
                  </a:cubicBezTo>
                  <a:lnTo>
                    <a:pt x="77684" y="27911"/>
                  </a:lnTo>
                  <a:lnTo>
                    <a:pt x="77684" y="24203"/>
                  </a:lnTo>
                  <a:lnTo>
                    <a:pt x="77294" y="24300"/>
                  </a:lnTo>
                  <a:cubicBezTo>
                    <a:pt x="75342" y="24886"/>
                    <a:pt x="73292" y="25081"/>
                    <a:pt x="71243" y="25081"/>
                  </a:cubicBezTo>
                  <a:cubicBezTo>
                    <a:pt x="66851" y="25081"/>
                    <a:pt x="64607" y="23324"/>
                    <a:pt x="64412" y="19616"/>
                  </a:cubicBezTo>
                  <a:lnTo>
                    <a:pt x="78562" y="19616"/>
                  </a:lnTo>
                  <a:lnTo>
                    <a:pt x="78562" y="19323"/>
                  </a:lnTo>
                  <a:cubicBezTo>
                    <a:pt x="78660" y="18445"/>
                    <a:pt x="78660" y="17567"/>
                    <a:pt x="78758" y="16688"/>
                  </a:cubicBezTo>
                  <a:cubicBezTo>
                    <a:pt x="78758" y="10833"/>
                    <a:pt x="75732" y="7905"/>
                    <a:pt x="69779" y="7905"/>
                  </a:cubicBezTo>
                  <a:close/>
                  <a:moveTo>
                    <a:pt x="82271" y="0"/>
                  </a:moveTo>
                  <a:lnTo>
                    <a:pt x="82271" y="28692"/>
                  </a:lnTo>
                  <a:lnTo>
                    <a:pt x="86467" y="28692"/>
                  </a:lnTo>
                  <a:lnTo>
                    <a:pt x="86467" y="2147"/>
                  </a:lnTo>
                  <a:cubicBezTo>
                    <a:pt x="86467" y="976"/>
                    <a:pt x="85589" y="0"/>
                    <a:pt x="84418" y="0"/>
                  </a:cubicBezTo>
                  <a:close/>
                  <a:moveTo>
                    <a:pt x="100618" y="7905"/>
                  </a:moveTo>
                  <a:cubicBezTo>
                    <a:pt x="93299" y="7905"/>
                    <a:pt x="89590" y="11223"/>
                    <a:pt x="89590" y="17859"/>
                  </a:cubicBezTo>
                  <a:cubicBezTo>
                    <a:pt x="89590" y="24983"/>
                    <a:pt x="93299" y="28692"/>
                    <a:pt x="100618" y="28692"/>
                  </a:cubicBezTo>
                  <a:cubicBezTo>
                    <a:pt x="102473" y="28692"/>
                    <a:pt x="104327" y="28594"/>
                    <a:pt x="106083" y="28204"/>
                  </a:cubicBezTo>
                  <a:lnTo>
                    <a:pt x="106376" y="28204"/>
                  </a:lnTo>
                  <a:lnTo>
                    <a:pt x="106376" y="24495"/>
                  </a:lnTo>
                  <a:lnTo>
                    <a:pt x="105888" y="24593"/>
                  </a:lnTo>
                  <a:cubicBezTo>
                    <a:pt x="104132" y="24983"/>
                    <a:pt x="102277" y="25179"/>
                    <a:pt x="100423" y="25179"/>
                  </a:cubicBezTo>
                  <a:cubicBezTo>
                    <a:pt x="96031" y="25179"/>
                    <a:pt x="93787" y="22836"/>
                    <a:pt x="93787" y="17957"/>
                  </a:cubicBezTo>
                  <a:cubicBezTo>
                    <a:pt x="93787" y="13663"/>
                    <a:pt x="96031" y="11516"/>
                    <a:pt x="100423" y="11516"/>
                  </a:cubicBezTo>
                  <a:cubicBezTo>
                    <a:pt x="102277" y="11516"/>
                    <a:pt x="104132" y="11711"/>
                    <a:pt x="105888" y="12101"/>
                  </a:cubicBezTo>
                  <a:lnTo>
                    <a:pt x="106376" y="12199"/>
                  </a:lnTo>
                  <a:lnTo>
                    <a:pt x="106376" y="8491"/>
                  </a:lnTo>
                  <a:lnTo>
                    <a:pt x="106083" y="8491"/>
                  </a:lnTo>
                  <a:cubicBezTo>
                    <a:pt x="104327" y="8100"/>
                    <a:pt x="102473" y="7905"/>
                    <a:pt x="100618" y="7905"/>
                  </a:cubicBezTo>
                  <a:close/>
                  <a:moveTo>
                    <a:pt x="116916" y="7905"/>
                  </a:moveTo>
                  <a:cubicBezTo>
                    <a:pt x="114769" y="7905"/>
                    <a:pt x="112525" y="8295"/>
                    <a:pt x="110475" y="8881"/>
                  </a:cubicBezTo>
                  <a:lnTo>
                    <a:pt x="110182" y="8979"/>
                  </a:lnTo>
                  <a:lnTo>
                    <a:pt x="110182" y="12492"/>
                  </a:lnTo>
                  <a:lnTo>
                    <a:pt x="110670" y="12394"/>
                  </a:lnTo>
                  <a:cubicBezTo>
                    <a:pt x="112720" y="11809"/>
                    <a:pt x="114769" y="11516"/>
                    <a:pt x="116916" y="11418"/>
                  </a:cubicBezTo>
                  <a:cubicBezTo>
                    <a:pt x="120332" y="11418"/>
                    <a:pt x="121991" y="12492"/>
                    <a:pt x="121991" y="14541"/>
                  </a:cubicBezTo>
                  <a:lnTo>
                    <a:pt x="121991" y="16005"/>
                  </a:lnTo>
                  <a:cubicBezTo>
                    <a:pt x="120332" y="15810"/>
                    <a:pt x="118770" y="15712"/>
                    <a:pt x="117111" y="15712"/>
                  </a:cubicBezTo>
                  <a:cubicBezTo>
                    <a:pt x="111451" y="15712"/>
                    <a:pt x="108523" y="17957"/>
                    <a:pt x="108523" y="22251"/>
                  </a:cubicBezTo>
                  <a:cubicBezTo>
                    <a:pt x="108523" y="26545"/>
                    <a:pt x="111061" y="28692"/>
                    <a:pt x="116135" y="28692"/>
                  </a:cubicBezTo>
                  <a:cubicBezTo>
                    <a:pt x="118380" y="28692"/>
                    <a:pt x="120625" y="28009"/>
                    <a:pt x="122577" y="26838"/>
                  </a:cubicBezTo>
                  <a:lnTo>
                    <a:pt x="123650" y="28692"/>
                  </a:lnTo>
                  <a:lnTo>
                    <a:pt x="126187" y="28692"/>
                  </a:lnTo>
                  <a:lnTo>
                    <a:pt x="126187" y="14541"/>
                  </a:lnTo>
                  <a:cubicBezTo>
                    <a:pt x="126187" y="10150"/>
                    <a:pt x="123065" y="7905"/>
                    <a:pt x="116916" y="7905"/>
                  </a:cubicBezTo>
                  <a:close/>
                  <a:moveTo>
                    <a:pt x="138191" y="7905"/>
                  </a:moveTo>
                  <a:cubicBezTo>
                    <a:pt x="132433" y="7905"/>
                    <a:pt x="129506" y="9857"/>
                    <a:pt x="129506" y="13956"/>
                  </a:cubicBezTo>
                  <a:cubicBezTo>
                    <a:pt x="129506" y="18152"/>
                    <a:pt x="131848" y="20299"/>
                    <a:pt x="136337" y="20299"/>
                  </a:cubicBezTo>
                  <a:lnTo>
                    <a:pt x="139265" y="20299"/>
                  </a:lnTo>
                  <a:cubicBezTo>
                    <a:pt x="141900" y="20299"/>
                    <a:pt x="142193" y="21568"/>
                    <a:pt x="142193" y="22544"/>
                  </a:cubicBezTo>
                  <a:cubicBezTo>
                    <a:pt x="142193" y="23227"/>
                    <a:pt x="142193" y="25081"/>
                    <a:pt x="137801" y="25081"/>
                  </a:cubicBezTo>
                  <a:cubicBezTo>
                    <a:pt x="135361" y="25081"/>
                    <a:pt x="133019" y="24691"/>
                    <a:pt x="130774" y="24008"/>
                  </a:cubicBezTo>
                  <a:lnTo>
                    <a:pt x="130286" y="23812"/>
                  </a:lnTo>
                  <a:lnTo>
                    <a:pt x="130286" y="27618"/>
                  </a:lnTo>
                  <a:lnTo>
                    <a:pt x="130579" y="27716"/>
                  </a:lnTo>
                  <a:cubicBezTo>
                    <a:pt x="132921" y="28399"/>
                    <a:pt x="135361" y="28692"/>
                    <a:pt x="137801" y="28692"/>
                  </a:cubicBezTo>
                  <a:cubicBezTo>
                    <a:pt x="143559" y="28692"/>
                    <a:pt x="146487" y="26740"/>
                    <a:pt x="146487" y="22544"/>
                  </a:cubicBezTo>
                  <a:cubicBezTo>
                    <a:pt x="146487" y="18445"/>
                    <a:pt x="144047" y="16298"/>
                    <a:pt x="139265" y="16298"/>
                  </a:cubicBezTo>
                  <a:lnTo>
                    <a:pt x="136337" y="16298"/>
                  </a:lnTo>
                  <a:cubicBezTo>
                    <a:pt x="134483" y="16298"/>
                    <a:pt x="133604" y="15517"/>
                    <a:pt x="133604" y="13956"/>
                  </a:cubicBezTo>
                  <a:cubicBezTo>
                    <a:pt x="133604" y="13370"/>
                    <a:pt x="133604" y="11418"/>
                    <a:pt x="138191" y="11418"/>
                  </a:cubicBezTo>
                  <a:cubicBezTo>
                    <a:pt x="140631" y="11516"/>
                    <a:pt x="142973" y="11809"/>
                    <a:pt x="145218" y="12589"/>
                  </a:cubicBezTo>
                  <a:lnTo>
                    <a:pt x="145706" y="12785"/>
                  </a:lnTo>
                  <a:lnTo>
                    <a:pt x="145706" y="8881"/>
                  </a:lnTo>
                  <a:lnTo>
                    <a:pt x="145413" y="8881"/>
                  </a:lnTo>
                  <a:cubicBezTo>
                    <a:pt x="143071" y="8198"/>
                    <a:pt x="140631" y="7905"/>
                    <a:pt x="138191" y="7905"/>
                  </a:cubicBezTo>
                  <a:close/>
                  <a:moveTo>
                    <a:pt x="149707" y="4587"/>
                  </a:moveTo>
                  <a:lnTo>
                    <a:pt x="149707" y="22934"/>
                  </a:lnTo>
                  <a:cubicBezTo>
                    <a:pt x="149707" y="26740"/>
                    <a:pt x="151464" y="28692"/>
                    <a:pt x="155075" y="28692"/>
                  </a:cubicBezTo>
                  <a:lnTo>
                    <a:pt x="158881" y="28692"/>
                  </a:lnTo>
                  <a:lnTo>
                    <a:pt x="158881" y="25081"/>
                  </a:lnTo>
                  <a:lnTo>
                    <a:pt x="156051" y="25081"/>
                  </a:lnTo>
                  <a:cubicBezTo>
                    <a:pt x="154587" y="25081"/>
                    <a:pt x="154001" y="24300"/>
                    <a:pt x="154001" y="22641"/>
                  </a:cubicBezTo>
                  <a:lnTo>
                    <a:pt x="154001" y="11418"/>
                  </a:lnTo>
                  <a:lnTo>
                    <a:pt x="158881" y="11418"/>
                  </a:lnTo>
                  <a:lnTo>
                    <a:pt x="158881" y="7905"/>
                  </a:lnTo>
                  <a:lnTo>
                    <a:pt x="153318" y="7905"/>
                  </a:lnTo>
                  <a:lnTo>
                    <a:pt x="152537" y="4587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6215625" y="2694025"/>
              <a:ext cx="1088200" cy="517250"/>
            </a:xfrm>
            <a:custGeom>
              <a:rect b="b" l="l" r="r" t="t"/>
              <a:pathLst>
                <a:path extrusionOk="0" h="20690" w="43528">
                  <a:moveTo>
                    <a:pt x="4393" y="0"/>
                  </a:moveTo>
                  <a:lnTo>
                    <a:pt x="4393" y="14737"/>
                  </a:lnTo>
                  <a:cubicBezTo>
                    <a:pt x="4393" y="16493"/>
                    <a:pt x="2929" y="17372"/>
                    <a:pt x="1" y="17372"/>
                  </a:cubicBezTo>
                  <a:lnTo>
                    <a:pt x="1" y="20690"/>
                  </a:lnTo>
                  <a:cubicBezTo>
                    <a:pt x="5466" y="20690"/>
                    <a:pt x="8199" y="18738"/>
                    <a:pt x="8199" y="14737"/>
                  </a:cubicBezTo>
                  <a:lnTo>
                    <a:pt x="8199" y="0"/>
                  </a:lnTo>
                  <a:close/>
                  <a:moveTo>
                    <a:pt x="12102" y="0"/>
                  </a:moveTo>
                  <a:lnTo>
                    <a:pt x="12102" y="20690"/>
                  </a:lnTo>
                  <a:lnTo>
                    <a:pt x="26546" y="20690"/>
                  </a:lnTo>
                  <a:lnTo>
                    <a:pt x="26546" y="17372"/>
                  </a:lnTo>
                  <a:lnTo>
                    <a:pt x="15908" y="17372"/>
                  </a:lnTo>
                  <a:lnTo>
                    <a:pt x="15908" y="11907"/>
                  </a:lnTo>
                  <a:lnTo>
                    <a:pt x="25765" y="11907"/>
                  </a:lnTo>
                  <a:lnTo>
                    <a:pt x="25765" y="8491"/>
                  </a:lnTo>
                  <a:lnTo>
                    <a:pt x="15908" y="8491"/>
                  </a:lnTo>
                  <a:lnTo>
                    <a:pt x="15908" y="3319"/>
                  </a:lnTo>
                  <a:lnTo>
                    <a:pt x="26253" y="3319"/>
                  </a:lnTo>
                  <a:lnTo>
                    <a:pt x="26253" y="0"/>
                  </a:lnTo>
                  <a:close/>
                  <a:moveTo>
                    <a:pt x="27815" y="0"/>
                  </a:moveTo>
                  <a:lnTo>
                    <a:pt x="27815" y="3319"/>
                  </a:lnTo>
                  <a:lnTo>
                    <a:pt x="33768" y="3319"/>
                  </a:lnTo>
                  <a:lnTo>
                    <a:pt x="33768" y="20690"/>
                  </a:lnTo>
                  <a:lnTo>
                    <a:pt x="37574" y="20690"/>
                  </a:lnTo>
                  <a:lnTo>
                    <a:pt x="37574" y="3319"/>
                  </a:lnTo>
                  <a:lnTo>
                    <a:pt x="43527" y="3319"/>
                  </a:lnTo>
                  <a:lnTo>
                    <a:pt x="43527" y="0"/>
                  </a:ln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350350" y="2186550"/>
              <a:ext cx="629500" cy="631925"/>
            </a:xfrm>
            <a:custGeom>
              <a:rect b="b" l="l" r="r" t="t"/>
              <a:pathLst>
                <a:path extrusionOk="0" h="25277" w="25180">
                  <a:moveTo>
                    <a:pt x="19421" y="1"/>
                  </a:moveTo>
                  <a:cubicBezTo>
                    <a:pt x="18250" y="293"/>
                    <a:pt x="17176" y="684"/>
                    <a:pt x="16103" y="1074"/>
                  </a:cubicBezTo>
                  <a:lnTo>
                    <a:pt x="17079" y="3416"/>
                  </a:lnTo>
                  <a:lnTo>
                    <a:pt x="23227" y="17177"/>
                  </a:lnTo>
                  <a:cubicBezTo>
                    <a:pt x="23520" y="17079"/>
                    <a:pt x="23715" y="17079"/>
                    <a:pt x="24008" y="16981"/>
                  </a:cubicBezTo>
                  <a:cubicBezTo>
                    <a:pt x="24008" y="16493"/>
                    <a:pt x="23910" y="16005"/>
                    <a:pt x="23910" y="15517"/>
                  </a:cubicBezTo>
                  <a:cubicBezTo>
                    <a:pt x="23813" y="12102"/>
                    <a:pt x="24106" y="8686"/>
                    <a:pt x="24984" y="5466"/>
                  </a:cubicBezTo>
                  <a:lnTo>
                    <a:pt x="25179" y="4490"/>
                  </a:lnTo>
                  <a:cubicBezTo>
                    <a:pt x="23618" y="2635"/>
                    <a:pt x="21666" y="1074"/>
                    <a:pt x="19421" y="1"/>
                  </a:cubicBezTo>
                  <a:close/>
                  <a:moveTo>
                    <a:pt x="10247" y="4490"/>
                  </a:moveTo>
                  <a:cubicBezTo>
                    <a:pt x="9369" y="5270"/>
                    <a:pt x="8491" y="6051"/>
                    <a:pt x="7710" y="6832"/>
                  </a:cubicBezTo>
                  <a:lnTo>
                    <a:pt x="9076" y="8198"/>
                  </a:lnTo>
                  <a:lnTo>
                    <a:pt x="9076" y="8198"/>
                  </a:lnTo>
                  <a:lnTo>
                    <a:pt x="20397" y="18933"/>
                  </a:lnTo>
                  <a:cubicBezTo>
                    <a:pt x="20592" y="18738"/>
                    <a:pt x="20787" y="18543"/>
                    <a:pt x="20983" y="18445"/>
                  </a:cubicBezTo>
                  <a:cubicBezTo>
                    <a:pt x="20690" y="17957"/>
                    <a:pt x="20495" y="17567"/>
                    <a:pt x="20299" y="17079"/>
                  </a:cubicBezTo>
                  <a:cubicBezTo>
                    <a:pt x="18933" y="13956"/>
                    <a:pt x="17957" y="10736"/>
                    <a:pt x="17469" y="7417"/>
                  </a:cubicBezTo>
                  <a:lnTo>
                    <a:pt x="17372" y="6442"/>
                  </a:lnTo>
                  <a:cubicBezTo>
                    <a:pt x="15127" y="5270"/>
                    <a:pt x="12687" y="4685"/>
                    <a:pt x="10247" y="4490"/>
                  </a:cubicBezTo>
                  <a:close/>
                  <a:moveTo>
                    <a:pt x="9388" y="11166"/>
                  </a:moveTo>
                  <a:cubicBezTo>
                    <a:pt x="7405" y="11166"/>
                    <a:pt x="5396" y="11493"/>
                    <a:pt x="3514" y="12199"/>
                  </a:cubicBezTo>
                  <a:cubicBezTo>
                    <a:pt x="2928" y="13175"/>
                    <a:pt x="2440" y="14151"/>
                    <a:pt x="1952" y="15225"/>
                  </a:cubicBezTo>
                  <a:lnTo>
                    <a:pt x="3904" y="16103"/>
                  </a:lnTo>
                  <a:lnTo>
                    <a:pt x="3806" y="16005"/>
                  </a:lnTo>
                  <a:lnTo>
                    <a:pt x="18348" y="21568"/>
                  </a:lnTo>
                  <a:cubicBezTo>
                    <a:pt x="18445" y="21275"/>
                    <a:pt x="18543" y="21080"/>
                    <a:pt x="18738" y="20885"/>
                  </a:cubicBezTo>
                  <a:cubicBezTo>
                    <a:pt x="18348" y="20592"/>
                    <a:pt x="17957" y="20202"/>
                    <a:pt x="17664" y="19909"/>
                  </a:cubicBezTo>
                  <a:cubicBezTo>
                    <a:pt x="15127" y="17567"/>
                    <a:pt x="13078" y="14932"/>
                    <a:pt x="11321" y="12004"/>
                  </a:cubicBezTo>
                  <a:lnTo>
                    <a:pt x="10833" y="11223"/>
                  </a:lnTo>
                  <a:cubicBezTo>
                    <a:pt x="10354" y="11185"/>
                    <a:pt x="9872" y="11166"/>
                    <a:pt x="9388" y="11166"/>
                  </a:cubicBezTo>
                  <a:close/>
                  <a:moveTo>
                    <a:pt x="6637" y="18152"/>
                  </a:moveTo>
                  <a:cubicBezTo>
                    <a:pt x="4294" y="18933"/>
                    <a:pt x="2050" y="20104"/>
                    <a:pt x="195" y="21763"/>
                  </a:cubicBezTo>
                  <a:cubicBezTo>
                    <a:pt x="0" y="22934"/>
                    <a:pt x="0" y="24105"/>
                    <a:pt x="0" y="25277"/>
                  </a:cubicBezTo>
                  <a:lnTo>
                    <a:pt x="2147" y="25277"/>
                  </a:lnTo>
                  <a:lnTo>
                    <a:pt x="2050" y="25179"/>
                  </a:lnTo>
                  <a:lnTo>
                    <a:pt x="17469" y="24789"/>
                  </a:lnTo>
                  <a:cubicBezTo>
                    <a:pt x="17469" y="24593"/>
                    <a:pt x="17469" y="24301"/>
                    <a:pt x="17567" y="24008"/>
                  </a:cubicBezTo>
                  <a:cubicBezTo>
                    <a:pt x="17079" y="23910"/>
                    <a:pt x="16689" y="23715"/>
                    <a:pt x="16201" y="23618"/>
                  </a:cubicBezTo>
                  <a:cubicBezTo>
                    <a:pt x="13078" y="22349"/>
                    <a:pt x="10052" y="20690"/>
                    <a:pt x="7320" y="18738"/>
                  </a:cubicBezTo>
                  <a:lnTo>
                    <a:pt x="6637" y="18152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0"/>
            <p:cNvSpPr/>
            <p:nvPr/>
          </p:nvSpPr>
          <p:spPr>
            <a:xfrm>
              <a:off x="1160350" y="2357325"/>
              <a:ext cx="361125" cy="331850"/>
            </a:xfrm>
            <a:custGeom>
              <a:rect b="b" l="l" r="r" t="t"/>
              <a:pathLst>
                <a:path extrusionOk="0" h="13274" w="14445">
                  <a:moveTo>
                    <a:pt x="12200" y="1"/>
                  </a:moveTo>
                  <a:lnTo>
                    <a:pt x="10736" y="1465"/>
                  </a:lnTo>
                  <a:lnTo>
                    <a:pt x="10736" y="1367"/>
                  </a:lnTo>
                  <a:lnTo>
                    <a:pt x="1" y="12785"/>
                  </a:lnTo>
                  <a:cubicBezTo>
                    <a:pt x="196" y="12883"/>
                    <a:pt x="294" y="13078"/>
                    <a:pt x="489" y="13273"/>
                  </a:cubicBezTo>
                  <a:cubicBezTo>
                    <a:pt x="977" y="13078"/>
                    <a:pt x="1465" y="12883"/>
                    <a:pt x="1953" y="12590"/>
                  </a:cubicBezTo>
                  <a:cubicBezTo>
                    <a:pt x="4978" y="11224"/>
                    <a:pt x="8199" y="10248"/>
                    <a:pt x="11614" y="9760"/>
                  </a:cubicBezTo>
                  <a:lnTo>
                    <a:pt x="12493" y="9662"/>
                  </a:lnTo>
                  <a:cubicBezTo>
                    <a:pt x="13664" y="7418"/>
                    <a:pt x="14347" y="4978"/>
                    <a:pt x="14445" y="2538"/>
                  </a:cubicBezTo>
                  <a:cubicBezTo>
                    <a:pt x="13761" y="1660"/>
                    <a:pt x="12981" y="782"/>
                    <a:pt x="12200" y="1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0"/>
            <p:cNvSpPr/>
            <p:nvPr/>
          </p:nvSpPr>
          <p:spPr>
            <a:xfrm>
              <a:off x="1004200" y="2164600"/>
              <a:ext cx="178150" cy="441625"/>
            </a:xfrm>
            <a:custGeom>
              <a:rect b="b" l="l" r="r" t="t"/>
              <a:pathLst>
                <a:path extrusionOk="0" h="17665" w="7126">
                  <a:moveTo>
                    <a:pt x="1" y="0"/>
                  </a:moveTo>
                  <a:lnTo>
                    <a:pt x="1" y="2830"/>
                  </a:lnTo>
                  <a:lnTo>
                    <a:pt x="391" y="17664"/>
                  </a:lnTo>
                  <a:lnTo>
                    <a:pt x="1172" y="17664"/>
                  </a:lnTo>
                  <a:cubicBezTo>
                    <a:pt x="1270" y="17176"/>
                    <a:pt x="1465" y="16688"/>
                    <a:pt x="1660" y="16298"/>
                  </a:cubicBezTo>
                  <a:cubicBezTo>
                    <a:pt x="2831" y="13077"/>
                    <a:pt x="4490" y="10150"/>
                    <a:pt x="6540" y="7417"/>
                  </a:cubicBezTo>
                  <a:lnTo>
                    <a:pt x="7125" y="6636"/>
                  </a:lnTo>
                  <a:cubicBezTo>
                    <a:pt x="6344" y="4294"/>
                    <a:pt x="5076" y="2050"/>
                    <a:pt x="3417" y="195"/>
                  </a:cubicBezTo>
                  <a:cubicBezTo>
                    <a:pt x="2246" y="98"/>
                    <a:pt x="1172" y="0"/>
                    <a:pt x="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1094475" y="2213400"/>
              <a:ext cx="265975" cy="422100"/>
            </a:xfrm>
            <a:custGeom>
              <a:rect b="b" l="l" r="r" t="t"/>
              <a:pathLst>
                <a:path extrusionOk="0" h="16884" w="10639">
                  <a:moveTo>
                    <a:pt x="6344" y="0"/>
                  </a:moveTo>
                  <a:lnTo>
                    <a:pt x="5368" y="2342"/>
                  </a:lnTo>
                  <a:lnTo>
                    <a:pt x="1" y="16493"/>
                  </a:lnTo>
                  <a:cubicBezTo>
                    <a:pt x="196" y="16590"/>
                    <a:pt x="391" y="16688"/>
                    <a:pt x="684" y="16883"/>
                  </a:cubicBezTo>
                  <a:cubicBezTo>
                    <a:pt x="977" y="16493"/>
                    <a:pt x="1367" y="16103"/>
                    <a:pt x="1660" y="15712"/>
                  </a:cubicBezTo>
                  <a:cubicBezTo>
                    <a:pt x="4002" y="13272"/>
                    <a:pt x="6637" y="11125"/>
                    <a:pt x="9565" y="9466"/>
                  </a:cubicBezTo>
                  <a:lnTo>
                    <a:pt x="10346" y="8978"/>
                  </a:lnTo>
                  <a:cubicBezTo>
                    <a:pt x="10638" y="6441"/>
                    <a:pt x="10248" y="4001"/>
                    <a:pt x="9467" y="1659"/>
                  </a:cubicBezTo>
                  <a:cubicBezTo>
                    <a:pt x="8491" y="1074"/>
                    <a:pt x="7418" y="488"/>
                    <a:pt x="6344" y="0"/>
                  </a:cubicBezTo>
                  <a:close/>
                </a:path>
              </a:pathLst>
            </a:custGeom>
            <a:solidFill>
              <a:srgbClr val="2E7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372300" y="2567150"/>
              <a:ext cx="1285800" cy="905175"/>
            </a:xfrm>
            <a:custGeom>
              <a:rect b="b" l="l" r="r" t="t"/>
              <a:pathLst>
                <a:path extrusionOk="0" h="36207" w="51432">
                  <a:moveTo>
                    <a:pt x="49382" y="1"/>
                  </a:moveTo>
                  <a:lnTo>
                    <a:pt x="47430" y="879"/>
                  </a:lnTo>
                  <a:lnTo>
                    <a:pt x="47528" y="879"/>
                  </a:lnTo>
                  <a:lnTo>
                    <a:pt x="33182" y="7222"/>
                  </a:lnTo>
                  <a:cubicBezTo>
                    <a:pt x="33280" y="7418"/>
                    <a:pt x="33377" y="7613"/>
                    <a:pt x="33377" y="7906"/>
                  </a:cubicBezTo>
                  <a:cubicBezTo>
                    <a:pt x="33963" y="7906"/>
                    <a:pt x="34451" y="7808"/>
                    <a:pt x="35036" y="7808"/>
                  </a:cubicBezTo>
                  <a:cubicBezTo>
                    <a:pt x="35371" y="7798"/>
                    <a:pt x="35708" y="7793"/>
                    <a:pt x="36045" y="7793"/>
                  </a:cubicBezTo>
                  <a:cubicBezTo>
                    <a:pt x="39043" y="7793"/>
                    <a:pt x="42105" y="8180"/>
                    <a:pt x="45088" y="8881"/>
                  </a:cubicBezTo>
                  <a:lnTo>
                    <a:pt x="45869" y="9174"/>
                  </a:lnTo>
                  <a:cubicBezTo>
                    <a:pt x="47821" y="7515"/>
                    <a:pt x="49382" y="5563"/>
                    <a:pt x="50456" y="3319"/>
                  </a:cubicBezTo>
                  <a:cubicBezTo>
                    <a:pt x="50163" y="2148"/>
                    <a:pt x="49773" y="1074"/>
                    <a:pt x="49382" y="1"/>
                  </a:cubicBezTo>
                  <a:close/>
                  <a:moveTo>
                    <a:pt x="49382" y="10053"/>
                  </a:moveTo>
                  <a:lnTo>
                    <a:pt x="33670" y="10443"/>
                  </a:lnTo>
                  <a:cubicBezTo>
                    <a:pt x="33670" y="10736"/>
                    <a:pt x="33670" y="10931"/>
                    <a:pt x="33572" y="11126"/>
                  </a:cubicBezTo>
                  <a:cubicBezTo>
                    <a:pt x="34158" y="11321"/>
                    <a:pt x="34646" y="11516"/>
                    <a:pt x="35134" y="11712"/>
                  </a:cubicBezTo>
                  <a:cubicBezTo>
                    <a:pt x="38257" y="12883"/>
                    <a:pt x="41282" y="14542"/>
                    <a:pt x="44015" y="16591"/>
                  </a:cubicBezTo>
                  <a:lnTo>
                    <a:pt x="44698" y="17177"/>
                  </a:lnTo>
                  <a:cubicBezTo>
                    <a:pt x="47138" y="16396"/>
                    <a:pt x="49285" y="15127"/>
                    <a:pt x="51139" y="13468"/>
                  </a:cubicBezTo>
                  <a:cubicBezTo>
                    <a:pt x="51334" y="12297"/>
                    <a:pt x="51334" y="11224"/>
                    <a:pt x="51432" y="10053"/>
                  </a:cubicBezTo>
                  <a:close/>
                  <a:moveTo>
                    <a:pt x="4587" y="10931"/>
                  </a:moveTo>
                  <a:cubicBezTo>
                    <a:pt x="2636" y="12492"/>
                    <a:pt x="1074" y="14542"/>
                    <a:pt x="1" y="16786"/>
                  </a:cubicBezTo>
                  <a:cubicBezTo>
                    <a:pt x="293" y="17860"/>
                    <a:pt x="684" y="18933"/>
                    <a:pt x="1172" y="20007"/>
                  </a:cubicBezTo>
                  <a:lnTo>
                    <a:pt x="3124" y="19226"/>
                  </a:lnTo>
                  <a:lnTo>
                    <a:pt x="3026" y="19226"/>
                  </a:lnTo>
                  <a:lnTo>
                    <a:pt x="17177" y="12980"/>
                  </a:lnTo>
                  <a:cubicBezTo>
                    <a:pt x="17079" y="12688"/>
                    <a:pt x="16982" y="12395"/>
                    <a:pt x="16884" y="12200"/>
                  </a:cubicBezTo>
                  <a:lnTo>
                    <a:pt x="15518" y="12297"/>
                  </a:lnTo>
                  <a:lnTo>
                    <a:pt x="14542" y="12297"/>
                  </a:lnTo>
                  <a:cubicBezTo>
                    <a:pt x="11419" y="12297"/>
                    <a:pt x="8394" y="11907"/>
                    <a:pt x="5466" y="11126"/>
                  </a:cubicBezTo>
                  <a:lnTo>
                    <a:pt x="4587" y="10931"/>
                  </a:lnTo>
                  <a:close/>
                  <a:moveTo>
                    <a:pt x="32889" y="13663"/>
                  </a:moveTo>
                  <a:cubicBezTo>
                    <a:pt x="32792" y="13859"/>
                    <a:pt x="32694" y="14054"/>
                    <a:pt x="32596" y="14249"/>
                  </a:cubicBezTo>
                  <a:cubicBezTo>
                    <a:pt x="32987" y="14639"/>
                    <a:pt x="33377" y="14932"/>
                    <a:pt x="33767" y="15322"/>
                  </a:cubicBezTo>
                  <a:cubicBezTo>
                    <a:pt x="36305" y="17665"/>
                    <a:pt x="38354" y="20300"/>
                    <a:pt x="40111" y="23227"/>
                  </a:cubicBezTo>
                  <a:lnTo>
                    <a:pt x="40599" y="24008"/>
                  </a:lnTo>
                  <a:cubicBezTo>
                    <a:pt x="41087" y="24047"/>
                    <a:pt x="41579" y="24067"/>
                    <a:pt x="42072" y="24067"/>
                  </a:cubicBezTo>
                  <a:cubicBezTo>
                    <a:pt x="44046" y="24067"/>
                    <a:pt x="46045" y="23754"/>
                    <a:pt x="47918" y="23130"/>
                  </a:cubicBezTo>
                  <a:cubicBezTo>
                    <a:pt x="48504" y="22154"/>
                    <a:pt x="48992" y="21080"/>
                    <a:pt x="49480" y="20007"/>
                  </a:cubicBezTo>
                  <a:lnTo>
                    <a:pt x="47528" y="19226"/>
                  </a:lnTo>
                  <a:lnTo>
                    <a:pt x="47528" y="19324"/>
                  </a:lnTo>
                  <a:lnTo>
                    <a:pt x="32889" y="13663"/>
                  </a:lnTo>
                  <a:close/>
                  <a:moveTo>
                    <a:pt x="18348" y="15127"/>
                  </a:moveTo>
                  <a:cubicBezTo>
                    <a:pt x="17958" y="15322"/>
                    <a:pt x="17567" y="15615"/>
                    <a:pt x="17079" y="15810"/>
                  </a:cubicBezTo>
                  <a:cubicBezTo>
                    <a:pt x="14054" y="17177"/>
                    <a:pt x="10736" y="18055"/>
                    <a:pt x="7418" y="18543"/>
                  </a:cubicBezTo>
                  <a:lnTo>
                    <a:pt x="6539" y="18738"/>
                  </a:lnTo>
                  <a:cubicBezTo>
                    <a:pt x="5271" y="20885"/>
                    <a:pt x="4685" y="23423"/>
                    <a:pt x="4490" y="25862"/>
                  </a:cubicBezTo>
                  <a:cubicBezTo>
                    <a:pt x="5271" y="26838"/>
                    <a:pt x="6051" y="27717"/>
                    <a:pt x="6832" y="28497"/>
                  </a:cubicBezTo>
                  <a:lnTo>
                    <a:pt x="8296" y="27033"/>
                  </a:lnTo>
                  <a:lnTo>
                    <a:pt x="8198" y="27033"/>
                  </a:lnTo>
                  <a:lnTo>
                    <a:pt x="18933" y="15713"/>
                  </a:lnTo>
                  <a:cubicBezTo>
                    <a:pt x="18738" y="15518"/>
                    <a:pt x="18543" y="15322"/>
                    <a:pt x="18348" y="15127"/>
                  </a:cubicBezTo>
                  <a:close/>
                  <a:moveTo>
                    <a:pt x="30937" y="16298"/>
                  </a:moveTo>
                  <a:cubicBezTo>
                    <a:pt x="30742" y="16494"/>
                    <a:pt x="30547" y="16591"/>
                    <a:pt x="30352" y="16786"/>
                  </a:cubicBezTo>
                  <a:cubicBezTo>
                    <a:pt x="30645" y="17274"/>
                    <a:pt x="30840" y="17762"/>
                    <a:pt x="31035" y="18250"/>
                  </a:cubicBezTo>
                  <a:cubicBezTo>
                    <a:pt x="32499" y="21276"/>
                    <a:pt x="33377" y="24594"/>
                    <a:pt x="33865" y="27912"/>
                  </a:cubicBezTo>
                  <a:lnTo>
                    <a:pt x="34060" y="28790"/>
                  </a:lnTo>
                  <a:cubicBezTo>
                    <a:pt x="36207" y="29961"/>
                    <a:pt x="38647" y="30644"/>
                    <a:pt x="41087" y="30742"/>
                  </a:cubicBezTo>
                  <a:cubicBezTo>
                    <a:pt x="42063" y="30059"/>
                    <a:pt x="42941" y="29278"/>
                    <a:pt x="43722" y="28497"/>
                  </a:cubicBezTo>
                  <a:lnTo>
                    <a:pt x="42356" y="27131"/>
                  </a:lnTo>
                  <a:lnTo>
                    <a:pt x="30937" y="16298"/>
                  </a:lnTo>
                  <a:close/>
                  <a:moveTo>
                    <a:pt x="20885" y="17469"/>
                  </a:moveTo>
                  <a:cubicBezTo>
                    <a:pt x="20593" y="17762"/>
                    <a:pt x="20300" y="18153"/>
                    <a:pt x="19909" y="18543"/>
                  </a:cubicBezTo>
                  <a:cubicBezTo>
                    <a:pt x="17567" y="20983"/>
                    <a:pt x="14932" y="23130"/>
                    <a:pt x="12102" y="24789"/>
                  </a:cubicBezTo>
                  <a:lnTo>
                    <a:pt x="11224" y="25277"/>
                  </a:lnTo>
                  <a:cubicBezTo>
                    <a:pt x="11028" y="27717"/>
                    <a:pt x="11321" y="30254"/>
                    <a:pt x="12200" y="32596"/>
                  </a:cubicBezTo>
                  <a:cubicBezTo>
                    <a:pt x="13176" y="33182"/>
                    <a:pt x="14151" y="33670"/>
                    <a:pt x="15225" y="34158"/>
                  </a:cubicBezTo>
                  <a:lnTo>
                    <a:pt x="16201" y="31913"/>
                  </a:lnTo>
                  <a:lnTo>
                    <a:pt x="21568" y="17762"/>
                  </a:lnTo>
                  <a:cubicBezTo>
                    <a:pt x="21373" y="17665"/>
                    <a:pt x="21178" y="17567"/>
                    <a:pt x="20885" y="17469"/>
                  </a:cubicBezTo>
                  <a:close/>
                  <a:moveTo>
                    <a:pt x="28107" y="18055"/>
                  </a:moveTo>
                  <a:lnTo>
                    <a:pt x="27424" y="18250"/>
                  </a:lnTo>
                  <a:cubicBezTo>
                    <a:pt x="27424" y="18738"/>
                    <a:pt x="27522" y="19324"/>
                    <a:pt x="27522" y="19812"/>
                  </a:cubicBezTo>
                  <a:cubicBezTo>
                    <a:pt x="27619" y="23227"/>
                    <a:pt x="27229" y="26545"/>
                    <a:pt x="26350" y="29864"/>
                  </a:cubicBezTo>
                  <a:lnTo>
                    <a:pt x="26155" y="30742"/>
                  </a:lnTo>
                  <a:cubicBezTo>
                    <a:pt x="27717" y="32596"/>
                    <a:pt x="29669" y="34158"/>
                    <a:pt x="31913" y="35231"/>
                  </a:cubicBezTo>
                  <a:cubicBezTo>
                    <a:pt x="32987" y="34938"/>
                    <a:pt x="34158" y="34548"/>
                    <a:pt x="35231" y="34158"/>
                  </a:cubicBezTo>
                  <a:lnTo>
                    <a:pt x="34255" y="31913"/>
                  </a:lnTo>
                  <a:lnTo>
                    <a:pt x="28107" y="18055"/>
                  </a:lnTo>
                  <a:close/>
                  <a:moveTo>
                    <a:pt x="24106" y="18543"/>
                  </a:moveTo>
                  <a:cubicBezTo>
                    <a:pt x="23911" y="19031"/>
                    <a:pt x="23813" y="19519"/>
                    <a:pt x="23618" y="20007"/>
                  </a:cubicBezTo>
                  <a:cubicBezTo>
                    <a:pt x="22349" y="23130"/>
                    <a:pt x="20788" y="26057"/>
                    <a:pt x="18738" y="28790"/>
                  </a:cubicBezTo>
                  <a:lnTo>
                    <a:pt x="18153" y="29571"/>
                  </a:lnTo>
                  <a:cubicBezTo>
                    <a:pt x="18836" y="31913"/>
                    <a:pt x="20105" y="34158"/>
                    <a:pt x="21764" y="36012"/>
                  </a:cubicBezTo>
                  <a:cubicBezTo>
                    <a:pt x="22935" y="36109"/>
                    <a:pt x="24106" y="36207"/>
                    <a:pt x="25277" y="36207"/>
                  </a:cubicBezTo>
                  <a:lnTo>
                    <a:pt x="25277" y="33279"/>
                  </a:lnTo>
                  <a:lnTo>
                    <a:pt x="24887" y="18543"/>
                  </a:ln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843175" y="2659875"/>
              <a:ext cx="317200" cy="317175"/>
            </a:xfrm>
            <a:custGeom>
              <a:rect b="b" l="l" r="r" t="t"/>
              <a:pathLst>
                <a:path extrusionOk="0" h="12687" w="12688">
                  <a:moveTo>
                    <a:pt x="6344" y="0"/>
                  </a:moveTo>
                  <a:cubicBezTo>
                    <a:pt x="2831" y="0"/>
                    <a:pt x="1" y="2830"/>
                    <a:pt x="1" y="6344"/>
                  </a:cubicBezTo>
                  <a:cubicBezTo>
                    <a:pt x="1" y="9857"/>
                    <a:pt x="2831" y="12687"/>
                    <a:pt x="6344" y="12687"/>
                  </a:cubicBezTo>
                  <a:cubicBezTo>
                    <a:pt x="9858" y="12687"/>
                    <a:pt x="12688" y="9857"/>
                    <a:pt x="12688" y="6344"/>
                  </a:cubicBezTo>
                  <a:cubicBezTo>
                    <a:pt x="12688" y="2830"/>
                    <a:pt x="9858" y="0"/>
                    <a:pt x="6344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-20500" y="2050550"/>
              <a:ext cx="1790825" cy="1534025"/>
            </a:xfrm>
            <a:custGeom>
              <a:rect b="b" l="l" r="r" t="t"/>
              <a:pathLst>
                <a:path extrusionOk="0" h="61361" w="71633">
                  <a:moveTo>
                    <a:pt x="40989" y="2025"/>
                  </a:moveTo>
                  <a:cubicBezTo>
                    <a:pt x="56799" y="2122"/>
                    <a:pt x="69583" y="14907"/>
                    <a:pt x="69583" y="30717"/>
                  </a:cubicBezTo>
                  <a:cubicBezTo>
                    <a:pt x="69583" y="47947"/>
                    <a:pt x="55471" y="59372"/>
                    <a:pt x="40750" y="59372"/>
                  </a:cubicBezTo>
                  <a:cubicBezTo>
                    <a:pt x="33710" y="59372"/>
                    <a:pt x="26531" y="56759"/>
                    <a:pt x="20690" y="50918"/>
                  </a:cubicBezTo>
                  <a:cubicBezTo>
                    <a:pt x="2733" y="32864"/>
                    <a:pt x="15420" y="2025"/>
                    <a:pt x="40989" y="2025"/>
                  </a:cubicBezTo>
                  <a:close/>
                  <a:moveTo>
                    <a:pt x="40791" y="0"/>
                  </a:moveTo>
                  <a:cubicBezTo>
                    <a:pt x="33259" y="0"/>
                    <a:pt x="25576" y="2799"/>
                    <a:pt x="19323" y="9051"/>
                  </a:cubicBezTo>
                  <a:cubicBezTo>
                    <a:pt x="0" y="28374"/>
                    <a:pt x="13663" y="61360"/>
                    <a:pt x="40989" y="61360"/>
                  </a:cubicBezTo>
                  <a:cubicBezTo>
                    <a:pt x="57872" y="61263"/>
                    <a:pt x="71535" y="47600"/>
                    <a:pt x="71633" y="30717"/>
                  </a:cubicBezTo>
                  <a:cubicBezTo>
                    <a:pt x="71633" y="12233"/>
                    <a:pt x="56540" y="0"/>
                    <a:pt x="40791" y="0"/>
                  </a:cubicBezTo>
                  <a:close/>
                </a:path>
              </a:pathLst>
            </a:custGeom>
            <a:solidFill>
              <a:srgbClr val="0B2A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Real-Time Streaming with Python ML Inference</a:t>
            </a:r>
            <a:endParaRPr sz="4600"/>
          </a:p>
        </p:txBody>
      </p:sp>
      <p:sp>
        <p:nvSpPr>
          <p:cNvPr id="145" name="Google Shape;14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Marko Topolnik</a:t>
            </a:r>
            <a:endParaRPr/>
          </a:p>
        </p:txBody>
      </p:sp>
      <p:sp>
        <p:nvSpPr>
          <p:cNvPr id="146" name="Google Shape;146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Productionizing the REST service</a:t>
            </a:r>
            <a:endParaRPr/>
          </a:p>
        </p:txBody>
      </p:sp>
      <p:sp>
        <p:nvSpPr>
          <p:cNvPr id="238" name="Google Shape;238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9" name="Google Shape;239;p22"/>
          <p:cNvSpPr/>
          <p:nvPr/>
        </p:nvSpPr>
        <p:spPr>
          <a:xfrm>
            <a:off x="2252575" y="186105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#1</a:t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2252575" y="305882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1" name="Google Shape;241;p22"/>
          <p:cNvSpPr/>
          <p:nvPr/>
        </p:nvSpPr>
        <p:spPr>
          <a:xfrm>
            <a:off x="2252575" y="425660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p22"/>
          <p:cNvSpPr/>
          <p:nvPr/>
        </p:nvSpPr>
        <p:spPr>
          <a:xfrm>
            <a:off x="5901425" y="1769100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cxnSp>
        <p:nvCxnSpPr>
          <p:cNvPr id="243" name="Google Shape;243;p22"/>
          <p:cNvCxnSpPr/>
          <p:nvPr/>
        </p:nvCxnSpPr>
        <p:spPr>
          <a:xfrm>
            <a:off x="3782875" y="2128925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22"/>
          <p:cNvCxnSpPr/>
          <p:nvPr/>
        </p:nvCxnSpPr>
        <p:spPr>
          <a:xfrm flipH="1">
            <a:off x="3782875" y="2329150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5" name="Google Shape;245;p22"/>
          <p:cNvCxnSpPr/>
          <p:nvPr/>
        </p:nvCxnSpPr>
        <p:spPr>
          <a:xfrm>
            <a:off x="3782875" y="3317513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6" name="Google Shape;246;p22"/>
          <p:cNvCxnSpPr/>
          <p:nvPr/>
        </p:nvCxnSpPr>
        <p:spPr>
          <a:xfrm flipH="1">
            <a:off x="3782875" y="3517738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7" name="Google Shape;247;p22"/>
          <p:cNvCxnSpPr/>
          <p:nvPr/>
        </p:nvCxnSpPr>
        <p:spPr>
          <a:xfrm>
            <a:off x="3782875" y="4515275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8" name="Google Shape;248;p22"/>
          <p:cNvCxnSpPr/>
          <p:nvPr/>
        </p:nvCxnSpPr>
        <p:spPr>
          <a:xfrm flipH="1">
            <a:off x="3782875" y="4715500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9" name="Google Shape;249;p22"/>
          <p:cNvSpPr txBox="1"/>
          <p:nvPr/>
        </p:nvSpPr>
        <p:spPr>
          <a:xfrm>
            <a:off x="3540000" y="5512800"/>
            <a:ext cx="25995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Load-Balancing?</a:t>
            </a:r>
            <a:endParaRPr sz="2400"/>
          </a:p>
        </p:txBody>
      </p:sp>
      <p:sp>
        <p:nvSpPr>
          <p:cNvPr id="250" name="Google Shape;250;p22"/>
          <p:cNvSpPr/>
          <p:nvPr/>
        </p:nvSpPr>
        <p:spPr>
          <a:xfrm>
            <a:off x="5901425" y="2984125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sp>
        <p:nvSpPr>
          <p:cNvPr id="251" name="Google Shape;251;p22"/>
          <p:cNvSpPr/>
          <p:nvPr/>
        </p:nvSpPr>
        <p:spPr>
          <a:xfrm>
            <a:off x="5901425" y="4181900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Productionizing the REST service</a:t>
            </a:r>
            <a:endParaRPr/>
          </a:p>
        </p:txBody>
      </p:sp>
      <p:sp>
        <p:nvSpPr>
          <p:cNvPr id="257" name="Google Shape;257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8" name="Google Shape;258;p23"/>
          <p:cNvSpPr/>
          <p:nvPr/>
        </p:nvSpPr>
        <p:spPr>
          <a:xfrm>
            <a:off x="1346750" y="188572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#1</a:t>
            </a:r>
            <a:endParaRPr/>
          </a:p>
        </p:txBody>
      </p:sp>
      <p:sp>
        <p:nvSpPr>
          <p:cNvPr id="259" name="Google Shape;259;p23"/>
          <p:cNvSpPr/>
          <p:nvPr/>
        </p:nvSpPr>
        <p:spPr>
          <a:xfrm>
            <a:off x="1346750" y="308350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0" name="Google Shape;260;p23"/>
          <p:cNvSpPr/>
          <p:nvPr/>
        </p:nvSpPr>
        <p:spPr>
          <a:xfrm>
            <a:off x="1346750" y="428127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3782825" y="5512800"/>
            <a:ext cx="21138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Batching?</a:t>
            </a:r>
            <a:endParaRPr sz="2400"/>
          </a:p>
        </p:txBody>
      </p:sp>
      <p:sp>
        <p:nvSpPr>
          <p:cNvPr id="262" name="Google Shape;262;p23"/>
          <p:cNvSpPr/>
          <p:nvPr/>
        </p:nvSpPr>
        <p:spPr>
          <a:xfrm>
            <a:off x="4791250" y="2678900"/>
            <a:ext cx="1232700" cy="1176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Load</a:t>
            </a:r>
            <a:br>
              <a:rPr lang="en" sz="1800"/>
            </a:br>
            <a:r>
              <a:rPr lang="en" sz="1800"/>
              <a:t>Balancer</a:t>
            </a:r>
            <a:endParaRPr sz="1800"/>
          </a:p>
        </p:txBody>
      </p:sp>
      <p:cxnSp>
        <p:nvCxnSpPr>
          <p:cNvPr id="263" name="Google Shape;263;p23"/>
          <p:cNvCxnSpPr/>
          <p:nvPr/>
        </p:nvCxnSpPr>
        <p:spPr>
          <a:xfrm flipH="1" rot="10800000">
            <a:off x="6004925" y="2312725"/>
            <a:ext cx="804600" cy="467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4" name="Google Shape;264;p23"/>
          <p:cNvCxnSpPr/>
          <p:nvPr/>
        </p:nvCxnSpPr>
        <p:spPr>
          <a:xfrm flipH="1">
            <a:off x="6026050" y="2497750"/>
            <a:ext cx="814200" cy="4626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5" name="Google Shape;265;p23"/>
          <p:cNvSpPr/>
          <p:nvPr/>
        </p:nvSpPr>
        <p:spPr>
          <a:xfrm>
            <a:off x="6807250" y="1570000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sp>
        <p:nvSpPr>
          <p:cNvPr id="266" name="Google Shape;266;p23"/>
          <p:cNvSpPr/>
          <p:nvPr/>
        </p:nvSpPr>
        <p:spPr>
          <a:xfrm>
            <a:off x="6807250" y="2785025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sp>
        <p:nvSpPr>
          <p:cNvPr id="267" name="Google Shape;267;p23"/>
          <p:cNvSpPr/>
          <p:nvPr/>
        </p:nvSpPr>
        <p:spPr>
          <a:xfrm>
            <a:off x="6807250" y="3982800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cxnSp>
        <p:nvCxnSpPr>
          <p:cNvPr id="268" name="Google Shape;268;p23"/>
          <p:cNvCxnSpPr/>
          <p:nvPr/>
        </p:nvCxnSpPr>
        <p:spPr>
          <a:xfrm>
            <a:off x="6038525" y="3169975"/>
            <a:ext cx="75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9" name="Google Shape;269;p23"/>
          <p:cNvCxnSpPr/>
          <p:nvPr/>
        </p:nvCxnSpPr>
        <p:spPr>
          <a:xfrm rot="10800000">
            <a:off x="6013850" y="3379538"/>
            <a:ext cx="778200" cy="3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0" name="Google Shape;270;p23"/>
          <p:cNvCxnSpPr/>
          <p:nvPr/>
        </p:nvCxnSpPr>
        <p:spPr>
          <a:xfrm>
            <a:off x="5964500" y="3799050"/>
            <a:ext cx="838800" cy="57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1" name="Google Shape;271;p23"/>
          <p:cNvCxnSpPr/>
          <p:nvPr/>
        </p:nvCxnSpPr>
        <p:spPr>
          <a:xfrm rot="10800000">
            <a:off x="6032300" y="3681875"/>
            <a:ext cx="783300" cy="4872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2" name="Google Shape;272;p23"/>
          <p:cNvCxnSpPr/>
          <p:nvPr/>
        </p:nvCxnSpPr>
        <p:spPr>
          <a:xfrm>
            <a:off x="2893200" y="2133875"/>
            <a:ext cx="1878900" cy="62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3" name="Google Shape;273;p23"/>
          <p:cNvCxnSpPr>
            <a:endCxn id="262" idx="1"/>
          </p:cNvCxnSpPr>
          <p:nvPr/>
        </p:nvCxnSpPr>
        <p:spPr>
          <a:xfrm flipH="1" rot="10800000">
            <a:off x="2917750" y="3267200"/>
            <a:ext cx="1873500" cy="26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4" name="Google Shape;274;p23"/>
          <p:cNvCxnSpPr/>
          <p:nvPr/>
        </p:nvCxnSpPr>
        <p:spPr>
          <a:xfrm flipH="1" rot="10800000">
            <a:off x="2887125" y="3510713"/>
            <a:ext cx="1936500" cy="1208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5" name="Google Shape;275;p23"/>
          <p:cNvCxnSpPr>
            <a:endCxn id="258" idx="3"/>
          </p:cNvCxnSpPr>
          <p:nvPr/>
        </p:nvCxnSpPr>
        <p:spPr>
          <a:xfrm rot="10800000">
            <a:off x="2877050" y="2301825"/>
            <a:ext cx="1866300" cy="596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6" name="Google Shape;276;p23"/>
          <p:cNvCxnSpPr/>
          <p:nvPr/>
        </p:nvCxnSpPr>
        <p:spPr>
          <a:xfrm flipH="1">
            <a:off x="2903700" y="3389425"/>
            <a:ext cx="1860900" cy="19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7" name="Google Shape;277;p23"/>
          <p:cNvCxnSpPr/>
          <p:nvPr/>
        </p:nvCxnSpPr>
        <p:spPr>
          <a:xfrm flipH="1">
            <a:off x="2912425" y="3699788"/>
            <a:ext cx="1844700" cy="1225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 of Batching on Throughput</a:t>
            </a:r>
            <a:endParaRPr/>
          </a:p>
        </p:txBody>
      </p:sp>
      <p:sp>
        <p:nvSpPr>
          <p:cNvPr id="283" name="Google Shape;283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84" name="Google Shape;284;p2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3250" y="1286967"/>
            <a:ext cx="5003123" cy="5196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Productionizing the REST service</a:t>
            </a:r>
            <a:endParaRPr/>
          </a:p>
        </p:txBody>
      </p:sp>
      <p:sp>
        <p:nvSpPr>
          <p:cNvPr id="290" name="Google Shape;290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1" name="Google Shape;291;p25"/>
          <p:cNvSpPr/>
          <p:nvPr/>
        </p:nvSpPr>
        <p:spPr>
          <a:xfrm>
            <a:off x="660025" y="186115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#1</a:t>
            </a:r>
            <a:endParaRPr/>
          </a:p>
        </p:txBody>
      </p:sp>
      <p:sp>
        <p:nvSpPr>
          <p:cNvPr id="292" name="Google Shape;292;p25"/>
          <p:cNvSpPr/>
          <p:nvPr/>
        </p:nvSpPr>
        <p:spPr>
          <a:xfrm>
            <a:off x="660025" y="305892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Request #2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3" name="Google Shape;293;p25"/>
          <p:cNvSpPr/>
          <p:nvPr/>
        </p:nvSpPr>
        <p:spPr>
          <a:xfrm>
            <a:off x="660025" y="425670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Request #3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94" name="Google Shape;294;p25"/>
          <p:cNvCxnSpPr/>
          <p:nvPr/>
        </p:nvCxnSpPr>
        <p:spPr>
          <a:xfrm>
            <a:off x="2190325" y="2128925"/>
            <a:ext cx="1521000" cy="636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5" name="Google Shape;295;p25"/>
          <p:cNvCxnSpPr>
            <a:stCxn id="296" idx="3"/>
          </p:cNvCxnSpPr>
          <p:nvPr/>
        </p:nvCxnSpPr>
        <p:spPr>
          <a:xfrm>
            <a:off x="4835125" y="2815550"/>
            <a:ext cx="843900" cy="105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7" name="Google Shape;297;p25"/>
          <p:cNvCxnSpPr/>
          <p:nvPr/>
        </p:nvCxnSpPr>
        <p:spPr>
          <a:xfrm flipH="1" rot="10800000">
            <a:off x="2190325" y="2851175"/>
            <a:ext cx="1530600" cy="507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8" name="Google Shape;298;p25"/>
          <p:cNvCxnSpPr/>
          <p:nvPr/>
        </p:nvCxnSpPr>
        <p:spPr>
          <a:xfrm flipH="1" rot="10800000">
            <a:off x="2190325" y="2956175"/>
            <a:ext cx="1511400" cy="1559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9" name="Google Shape;299;p25"/>
          <p:cNvCxnSpPr>
            <a:endCxn id="300" idx="3"/>
          </p:cNvCxnSpPr>
          <p:nvPr/>
        </p:nvCxnSpPr>
        <p:spPr>
          <a:xfrm flipH="1">
            <a:off x="4847175" y="3502400"/>
            <a:ext cx="831900" cy="50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1" name="Google Shape;301;p25"/>
          <p:cNvCxnSpPr/>
          <p:nvPr/>
        </p:nvCxnSpPr>
        <p:spPr>
          <a:xfrm rot="10800000">
            <a:off x="2209475" y="2430200"/>
            <a:ext cx="1511400" cy="9948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2" name="Google Shape;302;p25"/>
          <p:cNvCxnSpPr/>
          <p:nvPr/>
        </p:nvCxnSpPr>
        <p:spPr>
          <a:xfrm flipH="1">
            <a:off x="2195050" y="3501525"/>
            <a:ext cx="1535400" cy="18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3" name="Google Shape;303;p25"/>
          <p:cNvCxnSpPr/>
          <p:nvPr/>
        </p:nvCxnSpPr>
        <p:spPr>
          <a:xfrm flipH="1">
            <a:off x="2202350" y="3578050"/>
            <a:ext cx="1499400" cy="12231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4" name="Google Shape;304;p25"/>
          <p:cNvSpPr/>
          <p:nvPr/>
        </p:nvSpPr>
        <p:spPr>
          <a:xfrm>
            <a:off x="5697075" y="2654225"/>
            <a:ext cx="1232700" cy="1176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Load</a:t>
            </a:r>
            <a:br>
              <a:rPr lang="en" sz="1800"/>
            </a:br>
            <a:r>
              <a:rPr lang="en" sz="1800"/>
              <a:t>Balancer</a:t>
            </a:r>
            <a:endParaRPr sz="1800"/>
          </a:p>
        </p:txBody>
      </p:sp>
      <p:cxnSp>
        <p:nvCxnSpPr>
          <p:cNvPr id="305" name="Google Shape;305;p25"/>
          <p:cNvCxnSpPr/>
          <p:nvPr/>
        </p:nvCxnSpPr>
        <p:spPr>
          <a:xfrm flipH="1" rot="10800000">
            <a:off x="6910750" y="2288050"/>
            <a:ext cx="804600" cy="467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6" name="Google Shape;306;p25"/>
          <p:cNvCxnSpPr/>
          <p:nvPr/>
        </p:nvCxnSpPr>
        <p:spPr>
          <a:xfrm flipH="1">
            <a:off x="6931875" y="2473075"/>
            <a:ext cx="814200" cy="4626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6" name="Google Shape;296;p25"/>
          <p:cNvSpPr/>
          <p:nvPr/>
        </p:nvSpPr>
        <p:spPr>
          <a:xfrm>
            <a:off x="3701725" y="2509100"/>
            <a:ext cx="1133400" cy="6129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</a:t>
            </a:r>
            <a:br>
              <a:rPr lang="en"/>
            </a:br>
            <a:r>
              <a:rPr lang="en"/>
              <a:t>Queue</a:t>
            </a:r>
            <a:endParaRPr/>
          </a:p>
        </p:txBody>
      </p:sp>
      <p:sp>
        <p:nvSpPr>
          <p:cNvPr id="300" name="Google Shape;300;p25"/>
          <p:cNvSpPr/>
          <p:nvPr/>
        </p:nvSpPr>
        <p:spPr>
          <a:xfrm>
            <a:off x="3713775" y="3246650"/>
            <a:ext cx="1133400" cy="6129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 Queue</a:t>
            </a:r>
            <a:endParaRPr/>
          </a:p>
        </p:txBody>
      </p:sp>
      <p:sp>
        <p:nvSpPr>
          <p:cNvPr id="307" name="Google Shape;307;p25"/>
          <p:cNvSpPr txBox="1"/>
          <p:nvPr/>
        </p:nvSpPr>
        <p:spPr>
          <a:xfrm>
            <a:off x="4860800" y="2430200"/>
            <a:ext cx="8106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Batch</a:t>
            </a:r>
            <a:endParaRPr/>
          </a:p>
        </p:txBody>
      </p:sp>
      <p:sp>
        <p:nvSpPr>
          <p:cNvPr id="308" name="Google Shape;308;p25"/>
          <p:cNvSpPr txBox="1"/>
          <p:nvPr/>
        </p:nvSpPr>
        <p:spPr>
          <a:xfrm>
            <a:off x="6483650" y="2128925"/>
            <a:ext cx="8106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Batch</a:t>
            </a:r>
            <a:endParaRPr/>
          </a:p>
        </p:txBody>
      </p:sp>
      <p:sp>
        <p:nvSpPr>
          <p:cNvPr id="309" name="Google Shape;309;p25"/>
          <p:cNvSpPr/>
          <p:nvPr/>
        </p:nvSpPr>
        <p:spPr>
          <a:xfrm>
            <a:off x="7713075" y="1545325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sp>
        <p:nvSpPr>
          <p:cNvPr id="310" name="Google Shape;310;p25"/>
          <p:cNvSpPr/>
          <p:nvPr/>
        </p:nvSpPr>
        <p:spPr>
          <a:xfrm>
            <a:off x="7713075" y="2760350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sp>
        <p:nvSpPr>
          <p:cNvPr id="311" name="Google Shape;311;p25"/>
          <p:cNvSpPr/>
          <p:nvPr/>
        </p:nvSpPr>
        <p:spPr>
          <a:xfrm>
            <a:off x="7713075" y="3958125"/>
            <a:ext cx="990000" cy="981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REST</a:t>
            </a:r>
            <a:endParaRPr sz="1800"/>
          </a:p>
        </p:txBody>
      </p:sp>
      <p:cxnSp>
        <p:nvCxnSpPr>
          <p:cNvPr id="312" name="Google Shape;312;p25"/>
          <p:cNvCxnSpPr/>
          <p:nvPr/>
        </p:nvCxnSpPr>
        <p:spPr>
          <a:xfrm>
            <a:off x="6944350" y="3145300"/>
            <a:ext cx="75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3" name="Google Shape;313;p25"/>
          <p:cNvCxnSpPr/>
          <p:nvPr/>
        </p:nvCxnSpPr>
        <p:spPr>
          <a:xfrm rot="10800000">
            <a:off x="6919675" y="3354863"/>
            <a:ext cx="778200" cy="3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4" name="Google Shape;314;p25"/>
          <p:cNvCxnSpPr/>
          <p:nvPr/>
        </p:nvCxnSpPr>
        <p:spPr>
          <a:xfrm>
            <a:off x="6870325" y="3774375"/>
            <a:ext cx="838800" cy="579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5" name="Google Shape;315;p25"/>
          <p:cNvCxnSpPr/>
          <p:nvPr/>
        </p:nvCxnSpPr>
        <p:spPr>
          <a:xfrm rot="10800000">
            <a:off x="6938125" y="3657200"/>
            <a:ext cx="783300" cy="4872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Replace REST with Distributed Streaming</a:t>
            </a:r>
            <a:endParaRPr/>
          </a:p>
        </p:txBody>
      </p:sp>
      <p:sp>
        <p:nvSpPr>
          <p:cNvPr id="321" name="Google Shape;321;p2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2" name="Google Shape;322;p26"/>
          <p:cNvSpPr/>
          <p:nvPr/>
        </p:nvSpPr>
        <p:spPr>
          <a:xfrm>
            <a:off x="660025" y="186115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#1</a:t>
            </a:r>
            <a:endParaRPr/>
          </a:p>
        </p:txBody>
      </p:sp>
      <p:sp>
        <p:nvSpPr>
          <p:cNvPr id="323" name="Google Shape;323;p26"/>
          <p:cNvSpPr/>
          <p:nvPr/>
        </p:nvSpPr>
        <p:spPr>
          <a:xfrm>
            <a:off x="660025" y="305892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Request #2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24" name="Google Shape;324;p26"/>
          <p:cNvSpPr/>
          <p:nvPr/>
        </p:nvSpPr>
        <p:spPr>
          <a:xfrm>
            <a:off x="660025" y="425670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Request #3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25" name="Google Shape;325;p26"/>
          <p:cNvCxnSpPr/>
          <p:nvPr/>
        </p:nvCxnSpPr>
        <p:spPr>
          <a:xfrm>
            <a:off x="2190325" y="2128925"/>
            <a:ext cx="1521000" cy="636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6" name="Google Shape;326;p26"/>
          <p:cNvCxnSpPr/>
          <p:nvPr/>
        </p:nvCxnSpPr>
        <p:spPr>
          <a:xfrm flipH="1" rot="10800000">
            <a:off x="4724400" y="2885925"/>
            <a:ext cx="963900" cy="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7" name="Google Shape;327;p26"/>
          <p:cNvCxnSpPr/>
          <p:nvPr/>
        </p:nvCxnSpPr>
        <p:spPr>
          <a:xfrm flipH="1" rot="10800000">
            <a:off x="2190325" y="2851175"/>
            <a:ext cx="1530600" cy="507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8" name="Google Shape;328;p26"/>
          <p:cNvCxnSpPr/>
          <p:nvPr/>
        </p:nvCxnSpPr>
        <p:spPr>
          <a:xfrm flipH="1" rot="10800000">
            <a:off x="2190325" y="2956175"/>
            <a:ext cx="1511400" cy="1559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9" name="Google Shape;329;p26"/>
          <p:cNvCxnSpPr/>
          <p:nvPr/>
        </p:nvCxnSpPr>
        <p:spPr>
          <a:xfrm flipH="1">
            <a:off x="4716725" y="3351075"/>
            <a:ext cx="980700" cy="8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0" name="Google Shape;330;p26"/>
          <p:cNvSpPr/>
          <p:nvPr/>
        </p:nvSpPr>
        <p:spPr>
          <a:xfrm>
            <a:off x="3719700" y="2493425"/>
            <a:ext cx="990000" cy="12231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Kafka</a:t>
            </a:r>
            <a:endParaRPr sz="1800"/>
          </a:p>
        </p:txBody>
      </p:sp>
      <p:cxnSp>
        <p:nvCxnSpPr>
          <p:cNvPr id="331" name="Google Shape;331;p26"/>
          <p:cNvCxnSpPr/>
          <p:nvPr/>
        </p:nvCxnSpPr>
        <p:spPr>
          <a:xfrm rot="10800000">
            <a:off x="2196625" y="2463250"/>
            <a:ext cx="1513500" cy="683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2" name="Google Shape;332;p26"/>
          <p:cNvCxnSpPr/>
          <p:nvPr/>
        </p:nvCxnSpPr>
        <p:spPr>
          <a:xfrm flipH="1">
            <a:off x="2216200" y="3201675"/>
            <a:ext cx="1504800" cy="4560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3" name="Google Shape;333;p26"/>
          <p:cNvCxnSpPr/>
          <p:nvPr/>
        </p:nvCxnSpPr>
        <p:spPr>
          <a:xfrm flipH="1">
            <a:off x="2198575" y="3358775"/>
            <a:ext cx="1514100" cy="15354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4" name="Google Shape;334;p26"/>
          <p:cNvSpPr/>
          <p:nvPr/>
        </p:nvSpPr>
        <p:spPr>
          <a:xfrm>
            <a:off x="5710325" y="2402900"/>
            <a:ext cx="2046924" cy="1427868"/>
          </a:xfrm>
          <a:prstGeom prst="cloud">
            <a:avLst/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Hazelcast Jet Cluster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35" name="Google Shape;335;p26"/>
          <p:cNvSpPr/>
          <p:nvPr/>
        </p:nvSpPr>
        <p:spPr>
          <a:xfrm>
            <a:off x="5497099" y="5136975"/>
            <a:ext cx="1423200" cy="759600"/>
          </a:xfrm>
          <a:prstGeom prst="parallelogram">
            <a:avLst>
              <a:gd fmla="val 0" name="adj"/>
            </a:avLst>
          </a:prstGeom>
          <a:solidFill>
            <a:srgbClr val="666666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2CC"/>
                </a:solidFill>
              </a:rPr>
              <a:t>$ jet submit ML</a:t>
            </a:r>
            <a:endParaRPr sz="1100">
              <a:solidFill>
                <a:srgbClr val="FFF2CC"/>
              </a:solidFill>
            </a:endParaRPr>
          </a:p>
        </p:txBody>
      </p:sp>
      <p:sp>
        <p:nvSpPr>
          <p:cNvPr id="336" name="Google Shape;336;p26"/>
          <p:cNvSpPr/>
          <p:nvPr/>
        </p:nvSpPr>
        <p:spPr>
          <a:xfrm>
            <a:off x="5332575" y="5896686"/>
            <a:ext cx="1587600" cy="388200"/>
          </a:xfrm>
          <a:prstGeom prst="parallelogram">
            <a:avLst>
              <a:gd fmla="val 45449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6"/>
          <p:cNvSpPr/>
          <p:nvPr/>
        </p:nvSpPr>
        <p:spPr>
          <a:xfrm rot="689174">
            <a:off x="6366503" y="3976541"/>
            <a:ext cx="248578" cy="1014668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6"/>
          <p:cNvSpPr/>
          <p:nvPr/>
        </p:nvSpPr>
        <p:spPr>
          <a:xfrm>
            <a:off x="6485625" y="5977775"/>
            <a:ext cx="267900" cy="150600"/>
          </a:xfrm>
          <a:prstGeom prst="parallelogram">
            <a:avLst>
              <a:gd fmla="val 53518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6"/>
          <p:cNvSpPr/>
          <p:nvPr/>
        </p:nvSpPr>
        <p:spPr>
          <a:xfrm rot="10800000">
            <a:off x="6557225" y="6018350"/>
            <a:ext cx="117300" cy="75900"/>
          </a:xfrm>
          <a:prstGeom prst="bentArrow">
            <a:avLst>
              <a:gd fmla="val 18162" name="adj1"/>
              <a:gd fmla="val 25000" name="adj2"/>
              <a:gd fmla="val 3414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6"/>
          <p:cNvSpPr/>
          <p:nvPr/>
        </p:nvSpPr>
        <p:spPr>
          <a:xfrm>
            <a:off x="5903675" y="6128375"/>
            <a:ext cx="310200" cy="110400"/>
          </a:xfrm>
          <a:prstGeom prst="parallelogram">
            <a:avLst>
              <a:gd fmla="val 49705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Hazelcast Jet Code</a:t>
            </a:r>
            <a:endParaRPr/>
          </a:p>
        </p:txBody>
      </p:sp>
      <p:sp>
        <p:nvSpPr>
          <p:cNvPr id="346" name="Google Shape;346;p2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Pipeline p = Pipeline.create();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p.readFrom(Kafka.source())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.apply(mapUsingPython(new PythonServiceConfig()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        .setBaseDir("/Users/mtopol/dev/python/sklearn")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        .setHandlerModule("example_1_inference_jet")))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.writeTo(Kafka.sink());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jet.newJob(p);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$ mvn package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$ jet submit target/my-job.jar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7" name="Google Shape;347;p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8"/>
          <p:cNvSpPr/>
          <p:nvPr/>
        </p:nvSpPr>
        <p:spPr>
          <a:xfrm>
            <a:off x="2248925" y="2258700"/>
            <a:ext cx="4305000" cy="3129000"/>
          </a:xfrm>
          <a:prstGeom prst="roundRect">
            <a:avLst>
              <a:gd fmla="val 16667" name="adj"/>
            </a:avLst>
          </a:prstGeom>
          <a:solidFill>
            <a:srgbClr val="FDF9F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 Node 1</a:t>
            </a:r>
            <a:endParaRPr/>
          </a:p>
        </p:txBody>
      </p:sp>
      <p:sp>
        <p:nvSpPr>
          <p:cNvPr id="353" name="Google Shape;353;p2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 Job's Execution Plan</a:t>
            </a:r>
            <a:endParaRPr/>
          </a:p>
        </p:txBody>
      </p:sp>
      <p:sp>
        <p:nvSpPr>
          <p:cNvPr id="354" name="Google Shape;354;p28"/>
          <p:cNvSpPr/>
          <p:nvPr/>
        </p:nvSpPr>
        <p:spPr>
          <a:xfrm>
            <a:off x="3858250" y="2581550"/>
            <a:ext cx="1295100" cy="516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</a:t>
            </a:r>
            <a:r>
              <a:rPr lang="en" sz="1800"/>
              <a:t>ource</a:t>
            </a:r>
            <a:endParaRPr sz="1800"/>
          </a:p>
        </p:txBody>
      </p:sp>
      <p:sp>
        <p:nvSpPr>
          <p:cNvPr id="355" name="Google Shape;355;p28"/>
          <p:cNvSpPr/>
          <p:nvPr/>
        </p:nvSpPr>
        <p:spPr>
          <a:xfrm>
            <a:off x="2640425" y="3464875"/>
            <a:ext cx="1645200" cy="76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mapUsing Python</a:t>
            </a:r>
            <a:endParaRPr sz="1800"/>
          </a:p>
        </p:txBody>
      </p:sp>
      <p:sp>
        <p:nvSpPr>
          <p:cNvPr id="356" name="Google Shape;356;p28"/>
          <p:cNvSpPr/>
          <p:nvPr/>
        </p:nvSpPr>
        <p:spPr>
          <a:xfrm>
            <a:off x="4591550" y="3464881"/>
            <a:ext cx="1645200" cy="76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</a:t>
            </a:r>
            <a:r>
              <a:rPr lang="en" sz="1800">
                <a:solidFill>
                  <a:schemeClr val="dk1"/>
                </a:solidFill>
              </a:rPr>
              <a:t>apUsing Python</a:t>
            </a:r>
            <a:endParaRPr sz="1800"/>
          </a:p>
        </p:txBody>
      </p:sp>
      <p:sp>
        <p:nvSpPr>
          <p:cNvPr id="357" name="Google Shape;357;p28"/>
          <p:cNvSpPr/>
          <p:nvPr/>
        </p:nvSpPr>
        <p:spPr>
          <a:xfrm>
            <a:off x="3858250" y="4595100"/>
            <a:ext cx="1295100" cy="5166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</a:t>
            </a:r>
            <a:r>
              <a:rPr lang="en" sz="1800"/>
              <a:t>ink</a:t>
            </a:r>
            <a:endParaRPr sz="1800"/>
          </a:p>
        </p:txBody>
      </p:sp>
      <p:sp>
        <p:nvSpPr>
          <p:cNvPr id="358" name="Google Shape;358;p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9" name="Google Shape;359;p28"/>
          <p:cNvSpPr/>
          <p:nvPr/>
        </p:nvSpPr>
        <p:spPr>
          <a:xfrm>
            <a:off x="3562775" y="1217050"/>
            <a:ext cx="1902900" cy="73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Kafka Topic A</a:t>
            </a:r>
            <a:endParaRPr sz="1800"/>
          </a:p>
        </p:txBody>
      </p:sp>
      <p:cxnSp>
        <p:nvCxnSpPr>
          <p:cNvPr id="360" name="Google Shape;360;p28"/>
          <p:cNvCxnSpPr>
            <a:stCxn id="359" idx="2"/>
            <a:endCxn id="354" idx="0"/>
          </p:cNvCxnSpPr>
          <p:nvPr/>
        </p:nvCxnSpPr>
        <p:spPr>
          <a:xfrm flipH="1">
            <a:off x="4505825" y="1950550"/>
            <a:ext cx="8400" cy="63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1" name="Google Shape;361;p28"/>
          <p:cNvSpPr/>
          <p:nvPr/>
        </p:nvSpPr>
        <p:spPr>
          <a:xfrm>
            <a:off x="7258825" y="3464875"/>
            <a:ext cx="1144800" cy="76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Python process</a:t>
            </a:r>
            <a:endParaRPr sz="1800"/>
          </a:p>
        </p:txBody>
      </p:sp>
      <p:cxnSp>
        <p:nvCxnSpPr>
          <p:cNvPr id="362" name="Google Shape;362;p28"/>
          <p:cNvCxnSpPr>
            <a:stCxn id="357" idx="2"/>
            <a:endCxn id="363" idx="0"/>
          </p:cNvCxnSpPr>
          <p:nvPr/>
        </p:nvCxnSpPr>
        <p:spPr>
          <a:xfrm>
            <a:off x="4505800" y="5111700"/>
            <a:ext cx="4200" cy="63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3" name="Google Shape;363;p28"/>
          <p:cNvSpPr/>
          <p:nvPr/>
        </p:nvSpPr>
        <p:spPr>
          <a:xfrm>
            <a:off x="3558575" y="5742700"/>
            <a:ext cx="1902900" cy="73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Kafka Topic B</a:t>
            </a:r>
            <a:endParaRPr sz="1800"/>
          </a:p>
        </p:txBody>
      </p:sp>
      <p:cxnSp>
        <p:nvCxnSpPr>
          <p:cNvPr id="364" name="Google Shape;364;p28"/>
          <p:cNvCxnSpPr/>
          <p:nvPr/>
        </p:nvCxnSpPr>
        <p:spPr>
          <a:xfrm flipH="1">
            <a:off x="3880075" y="3113550"/>
            <a:ext cx="4137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5" name="Google Shape;365;p28"/>
          <p:cNvCxnSpPr/>
          <p:nvPr/>
        </p:nvCxnSpPr>
        <p:spPr>
          <a:xfrm>
            <a:off x="4761525" y="3105875"/>
            <a:ext cx="4137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6" name="Google Shape;366;p28"/>
          <p:cNvCxnSpPr/>
          <p:nvPr/>
        </p:nvCxnSpPr>
        <p:spPr>
          <a:xfrm>
            <a:off x="3858250" y="4236050"/>
            <a:ext cx="4137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7" name="Google Shape;367;p28"/>
          <p:cNvCxnSpPr/>
          <p:nvPr/>
        </p:nvCxnSpPr>
        <p:spPr>
          <a:xfrm flipH="1">
            <a:off x="4739700" y="4228375"/>
            <a:ext cx="4137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8" name="Google Shape;368;p28"/>
          <p:cNvCxnSpPr/>
          <p:nvPr/>
        </p:nvCxnSpPr>
        <p:spPr>
          <a:xfrm>
            <a:off x="6236750" y="3597500"/>
            <a:ext cx="1004400" cy="16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9" name="Google Shape;369;p28"/>
          <p:cNvCxnSpPr/>
          <p:nvPr/>
        </p:nvCxnSpPr>
        <p:spPr>
          <a:xfrm flipH="1">
            <a:off x="6258975" y="3936400"/>
            <a:ext cx="1006800" cy="15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0" name="Google Shape;370;p28"/>
          <p:cNvSpPr txBox="1"/>
          <p:nvPr/>
        </p:nvSpPr>
        <p:spPr>
          <a:xfrm>
            <a:off x="6542675" y="3239400"/>
            <a:ext cx="8106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Batch</a:t>
            </a:r>
            <a:endParaRPr/>
          </a:p>
        </p:txBody>
      </p:sp>
      <p:sp>
        <p:nvSpPr>
          <p:cNvPr id="371" name="Google Shape;371;p28"/>
          <p:cNvSpPr/>
          <p:nvPr/>
        </p:nvSpPr>
        <p:spPr>
          <a:xfrm>
            <a:off x="403975" y="3441450"/>
            <a:ext cx="1144800" cy="7635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Python process</a:t>
            </a:r>
            <a:endParaRPr sz="1800"/>
          </a:p>
        </p:txBody>
      </p:sp>
      <p:cxnSp>
        <p:nvCxnSpPr>
          <p:cNvPr id="372" name="Google Shape;372;p28"/>
          <p:cNvCxnSpPr/>
          <p:nvPr/>
        </p:nvCxnSpPr>
        <p:spPr>
          <a:xfrm flipH="1">
            <a:off x="1569425" y="3597500"/>
            <a:ext cx="1071000" cy="14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3" name="Google Shape;373;p28"/>
          <p:cNvCxnSpPr/>
          <p:nvPr/>
        </p:nvCxnSpPr>
        <p:spPr>
          <a:xfrm>
            <a:off x="1581300" y="3935250"/>
            <a:ext cx="1087800" cy="14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4" name="Google Shape;374;p28"/>
          <p:cNvSpPr txBox="1"/>
          <p:nvPr/>
        </p:nvSpPr>
        <p:spPr>
          <a:xfrm>
            <a:off x="1581300" y="3218300"/>
            <a:ext cx="8106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Batch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9"/>
          <p:cNvSpPr txBox="1"/>
          <p:nvPr>
            <p:ph type="title"/>
          </p:nvPr>
        </p:nvSpPr>
        <p:spPr>
          <a:xfrm>
            <a:off x="311700" y="1767025"/>
            <a:ext cx="8520600" cy="9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Let's Start a Jet Cluster!</a:t>
            </a:r>
            <a:endParaRPr/>
          </a:p>
        </p:txBody>
      </p:sp>
      <p:sp>
        <p:nvSpPr>
          <p:cNvPr id="380" name="Google Shape;380;p2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Jet's Stream Operators</a:t>
            </a:r>
            <a:endParaRPr/>
          </a:p>
        </p:txBody>
      </p:sp>
      <p:sp>
        <p:nvSpPr>
          <p:cNvPr id="386" name="Google Shape;386;p3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windowed aggregation using Event Time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sliding, session window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count, sum, average, linear regression, ...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custom aggregate function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rolling aggregation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streaming join (co-grouping)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hash join (enrichment)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contact arbitrary external services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mapUsingPython uses this</a:t>
            </a:r>
            <a:endParaRPr/>
          </a:p>
        </p:txBody>
      </p:sp>
      <p:sp>
        <p:nvSpPr>
          <p:cNvPr id="387" name="Google Shape;387;p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Jet's Cooperative Multithreading (1/2)</a:t>
            </a:r>
            <a:endParaRPr/>
          </a:p>
        </p:txBody>
      </p:sp>
      <p:sp>
        <p:nvSpPr>
          <p:cNvPr id="393" name="Google Shape;393;p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4" name="Google Shape;394;p31"/>
          <p:cNvSpPr/>
          <p:nvPr/>
        </p:nvSpPr>
        <p:spPr>
          <a:xfrm>
            <a:off x="208985" y="2532990"/>
            <a:ext cx="1051200" cy="805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</a:t>
            </a:r>
            <a:endParaRPr/>
          </a:p>
        </p:txBody>
      </p:sp>
      <p:sp>
        <p:nvSpPr>
          <p:cNvPr id="395" name="Google Shape;395;p31"/>
          <p:cNvSpPr/>
          <p:nvPr/>
        </p:nvSpPr>
        <p:spPr>
          <a:xfrm>
            <a:off x="1991207" y="2532990"/>
            <a:ext cx="1051200" cy="805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FlatMap</a:t>
            </a:r>
            <a:br>
              <a:rPr lang="en" sz="1300"/>
            </a:br>
            <a:r>
              <a:rPr lang="en" sz="1300"/>
              <a:t>+</a:t>
            </a:r>
            <a:br>
              <a:rPr lang="en" sz="1300"/>
            </a:br>
            <a:r>
              <a:rPr lang="en" sz="1300"/>
              <a:t>Filter</a:t>
            </a:r>
            <a:endParaRPr sz="1300"/>
          </a:p>
        </p:txBody>
      </p:sp>
      <p:sp>
        <p:nvSpPr>
          <p:cNvPr id="396" name="Google Shape;396;p31"/>
          <p:cNvSpPr/>
          <p:nvPr/>
        </p:nvSpPr>
        <p:spPr>
          <a:xfrm>
            <a:off x="7392413" y="2532948"/>
            <a:ext cx="1153800" cy="805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Sink</a:t>
            </a:r>
            <a:endParaRPr/>
          </a:p>
        </p:txBody>
      </p:sp>
      <p:cxnSp>
        <p:nvCxnSpPr>
          <p:cNvPr id="397" name="Google Shape;397;p31"/>
          <p:cNvCxnSpPr>
            <a:stCxn id="394" idx="3"/>
            <a:endCxn id="395" idx="1"/>
          </p:cNvCxnSpPr>
          <p:nvPr/>
        </p:nvCxnSpPr>
        <p:spPr>
          <a:xfrm>
            <a:off x="1260185" y="2935890"/>
            <a:ext cx="7311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398" name="Google Shape;398;p31"/>
          <p:cNvCxnSpPr/>
          <p:nvPr/>
        </p:nvCxnSpPr>
        <p:spPr>
          <a:xfrm>
            <a:off x="6661241" y="2935815"/>
            <a:ext cx="7311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99" name="Google Shape;399;p31"/>
          <p:cNvSpPr/>
          <p:nvPr/>
        </p:nvSpPr>
        <p:spPr>
          <a:xfrm>
            <a:off x="5634512" y="2532938"/>
            <a:ext cx="1051200" cy="805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Combine</a:t>
            </a:r>
            <a:endParaRPr sz="1300"/>
          </a:p>
        </p:txBody>
      </p:sp>
      <p:cxnSp>
        <p:nvCxnSpPr>
          <p:cNvPr id="400" name="Google Shape;400;p31"/>
          <p:cNvCxnSpPr>
            <a:stCxn id="401" idx="3"/>
          </p:cNvCxnSpPr>
          <p:nvPr/>
        </p:nvCxnSpPr>
        <p:spPr>
          <a:xfrm>
            <a:off x="4957063" y="2935888"/>
            <a:ext cx="6774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01" name="Google Shape;401;p31"/>
          <p:cNvSpPr/>
          <p:nvPr/>
        </p:nvSpPr>
        <p:spPr>
          <a:xfrm>
            <a:off x="3719863" y="2532988"/>
            <a:ext cx="1237200" cy="805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</a:t>
            </a:r>
            <a:br>
              <a:rPr lang="en"/>
            </a:br>
            <a:r>
              <a:rPr lang="en"/>
              <a:t>+</a:t>
            </a:r>
            <a:br>
              <a:rPr lang="en"/>
            </a:br>
            <a:r>
              <a:rPr lang="en"/>
              <a:t>Accumulate</a:t>
            </a:r>
            <a:endParaRPr/>
          </a:p>
        </p:txBody>
      </p:sp>
      <p:cxnSp>
        <p:nvCxnSpPr>
          <p:cNvPr id="402" name="Google Shape;402;p31"/>
          <p:cNvCxnSpPr>
            <a:endCxn id="401" idx="1"/>
          </p:cNvCxnSpPr>
          <p:nvPr/>
        </p:nvCxnSpPr>
        <p:spPr>
          <a:xfrm>
            <a:off x="3042763" y="2935888"/>
            <a:ext cx="6771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03" name="Google Shape;403;p31"/>
          <p:cNvSpPr txBox="1"/>
          <p:nvPr/>
        </p:nvSpPr>
        <p:spPr>
          <a:xfrm rot="-2700000">
            <a:off x="597095" y="3393740"/>
            <a:ext cx="1391162" cy="2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local round-robin</a:t>
            </a:r>
            <a:endParaRPr sz="1200"/>
          </a:p>
        </p:txBody>
      </p:sp>
      <p:sp>
        <p:nvSpPr>
          <p:cNvPr id="404" name="Google Shape;404;p31"/>
          <p:cNvSpPr txBox="1"/>
          <p:nvPr/>
        </p:nvSpPr>
        <p:spPr>
          <a:xfrm rot="-2700000">
            <a:off x="2353970" y="3393740"/>
            <a:ext cx="1391162" cy="2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local partitioned</a:t>
            </a:r>
            <a:endParaRPr sz="1200"/>
          </a:p>
        </p:txBody>
      </p:sp>
      <p:sp>
        <p:nvSpPr>
          <p:cNvPr id="405" name="Google Shape;405;p31"/>
          <p:cNvSpPr txBox="1"/>
          <p:nvPr/>
        </p:nvSpPr>
        <p:spPr>
          <a:xfrm rot="-2700000">
            <a:off x="3985055" y="3514866"/>
            <a:ext cx="1734392" cy="2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distributed partitioned</a:t>
            </a:r>
            <a:endParaRPr sz="1200"/>
          </a:p>
        </p:txBody>
      </p:sp>
      <p:sp>
        <p:nvSpPr>
          <p:cNvPr id="406" name="Google Shape;406;p31"/>
          <p:cNvSpPr txBox="1"/>
          <p:nvPr/>
        </p:nvSpPr>
        <p:spPr>
          <a:xfrm rot="-2700000">
            <a:off x="5757830" y="3514866"/>
            <a:ext cx="1734392" cy="2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local round-robin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Us</a:t>
            </a:r>
            <a:endParaRPr/>
          </a:p>
        </p:txBody>
      </p:sp>
      <p:sp>
        <p:nvSpPr>
          <p:cNvPr id="152" name="Google Shape;152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Hazelcast started as an In-Memory Data Grid project</a:t>
            </a:r>
            <a:br>
              <a:rPr lang="en"/>
            </a:br>
            <a:r>
              <a:rPr lang="en"/>
              <a:t>(distributed caching with data-local computation)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Java codebase, polyglot clients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 focus on </a:t>
            </a:r>
            <a:r>
              <a:rPr b="1" lang="en"/>
              <a:t>Simplicity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2017 we added Hazelcast Jet: In-Memory Distributed Stream Processing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My role: tech lead of the Hazelcast Jet core team</a:t>
            </a:r>
            <a:endParaRPr/>
          </a:p>
        </p:txBody>
      </p:sp>
      <p:sp>
        <p:nvSpPr>
          <p:cNvPr id="153" name="Google Shape;15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Jet's Cooperative Multithreading (2/2)</a:t>
            </a:r>
            <a:endParaRPr/>
          </a:p>
        </p:txBody>
      </p:sp>
      <p:sp>
        <p:nvSpPr>
          <p:cNvPr id="412" name="Google Shape;412;p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3" name="Google Shape;413;p32"/>
          <p:cNvSpPr/>
          <p:nvPr/>
        </p:nvSpPr>
        <p:spPr>
          <a:xfrm>
            <a:off x="5607962" y="3645943"/>
            <a:ext cx="2072400" cy="1991400"/>
          </a:xfrm>
          <a:prstGeom prst="roundRect">
            <a:avLst>
              <a:gd fmla="val 16667" name="adj"/>
            </a:avLst>
          </a:prstGeom>
          <a:solidFill>
            <a:srgbClr val="FDF9F5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32"/>
          <p:cNvSpPr txBox="1"/>
          <p:nvPr/>
        </p:nvSpPr>
        <p:spPr>
          <a:xfrm>
            <a:off x="5607962" y="3645943"/>
            <a:ext cx="2072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Non-Cooperative Thread 2</a:t>
            </a:r>
            <a:endParaRPr/>
          </a:p>
        </p:txBody>
      </p:sp>
      <p:sp>
        <p:nvSpPr>
          <p:cNvPr id="415" name="Google Shape;415;p32"/>
          <p:cNvSpPr/>
          <p:nvPr/>
        </p:nvSpPr>
        <p:spPr>
          <a:xfrm>
            <a:off x="5607962" y="1654793"/>
            <a:ext cx="2072400" cy="1991400"/>
          </a:xfrm>
          <a:prstGeom prst="roundRect">
            <a:avLst>
              <a:gd fmla="val 16667" name="adj"/>
            </a:avLst>
          </a:prstGeom>
          <a:solidFill>
            <a:srgbClr val="FDF9F5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2"/>
          <p:cNvSpPr/>
          <p:nvPr/>
        </p:nvSpPr>
        <p:spPr>
          <a:xfrm>
            <a:off x="3535792" y="1628150"/>
            <a:ext cx="2072400" cy="4785900"/>
          </a:xfrm>
          <a:prstGeom prst="roundRect">
            <a:avLst>
              <a:gd fmla="val 16667" name="adj"/>
            </a:avLst>
          </a:prstGeom>
          <a:solidFill>
            <a:srgbClr val="FDF9F5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2"/>
          <p:cNvSpPr/>
          <p:nvPr/>
        </p:nvSpPr>
        <p:spPr>
          <a:xfrm>
            <a:off x="1463638" y="1628150"/>
            <a:ext cx="2072400" cy="4785900"/>
          </a:xfrm>
          <a:prstGeom prst="roundRect">
            <a:avLst>
              <a:gd fmla="val 16667" name="adj"/>
            </a:avLst>
          </a:prstGeom>
          <a:solidFill>
            <a:srgbClr val="FDF9F5"/>
          </a:solidFill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2"/>
          <p:cNvSpPr/>
          <p:nvPr/>
        </p:nvSpPr>
        <p:spPr>
          <a:xfrm>
            <a:off x="5875915" y="2471048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</a:t>
            </a:r>
            <a:endParaRPr/>
          </a:p>
        </p:txBody>
      </p:sp>
      <p:sp>
        <p:nvSpPr>
          <p:cNvPr id="419" name="Google Shape;419;p32"/>
          <p:cNvSpPr/>
          <p:nvPr/>
        </p:nvSpPr>
        <p:spPr>
          <a:xfrm>
            <a:off x="3803746" y="2420750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FlatMap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+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Filter</a:t>
            </a:r>
            <a:endParaRPr/>
          </a:p>
        </p:txBody>
      </p:sp>
      <p:sp>
        <p:nvSpPr>
          <p:cNvPr id="420" name="Google Shape;420;p32"/>
          <p:cNvSpPr/>
          <p:nvPr/>
        </p:nvSpPr>
        <p:spPr>
          <a:xfrm>
            <a:off x="5918376" y="4522260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Sink</a:t>
            </a:r>
            <a:endParaRPr/>
          </a:p>
        </p:txBody>
      </p:sp>
      <p:sp>
        <p:nvSpPr>
          <p:cNvPr id="421" name="Google Shape;421;p32"/>
          <p:cNvSpPr/>
          <p:nvPr/>
        </p:nvSpPr>
        <p:spPr>
          <a:xfrm>
            <a:off x="1722808" y="2445285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FlatMap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+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Filter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22" name="Google Shape;422;p32"/>
          <p:cNvSpPr/>
          <p:nvPr/>
        </p:nvSpPr>
        <p:spPr>
          <a:xfrm>
            <a:off x="1722808" y="4292875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Combine</a:t>
            </a:r>
            <a:endParaRPr/>
          </a:p>
        </p:txBody>
      </p:sp>
      <p:sp>
        <p:nvSpPr>
          <p:cNvPr id="423" name="Google Shape;423;p32"/>
          <p:cNvSpPr/>
          <p:nvPr/>
        </p:nvSpPr>
        <p:spPr>
          <a:xfrm>
            <a:off x="3803746" y="4275246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Combine</a:t>
            </a:r>
            <a:endParaRPr/>
          </a:p>
        </p:txBody>
      </p:sp>
      <p:sp>
        <p:nvSpPr>
          <p:cNvPr id="424" name="Google Shape;424;p32"/>
          <p:cNvSpPr/>
          <p:nvPr/>
        </p:nvSpPr>
        <p:spPr>
          <a:xfrm>
            <a:off x="3803746" y="3347998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</a:t>
            </a:r>
            <a:endParaRPr/>
          </a:p>
        </p:txBody>
      </p:sp>
      <p:sp>
        <p:nvSpPr>
          <p:cNvPr id="425" name="Google Shape;425;p32"/>
          <p:cNvSpPr/>
          <p:nvPr/>
        </p:nvSpPr>
        <p:spPr>
          <a:xfrm>
            <a:off x="1722808" y="3369080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</a:t>
            </a:r>
            <a:endParaRPr/>
          </a:p>
        </p:txBody>
      </p:sp>
      <p:sp>
        <p:nvSpPr>
          <p:cNvPr id="426" name="Google Shape;426;p32"/>
          <p:cNvSpPr/>
          <p:nvPr/>
        </p:nvSpPr>
        <p:spPr>
          <a:xfrm>
            <a:off x="3803746" y="5199041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Combine</a:t>
            </a:r>
            <a:endParaRPr/>
          </a:p>
        </p:txBody>
      </p:sp>
      <p:sp>
        <p:nvSpPr>
          <p:cNvPr id="427" name="Google Shape;427;p32"/>
          <p:cNvSpPr/>
          <p:nvPr/>
        </p:nvSpPr>
        <p:spPr>
          <a:xfrm>
            <a:off x="1731591" y="5199012"/>
            <a:ext cx="1536300" cy="9204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</a:t>
            </a:r>
            <a:br>
              <a:rPr lang="en"/>
            </a:br>
            <a:r>
              <a:rPr lang="en"/>
              <a:t>Accumulate</a:t>
            </a:r>
            <a:endParaRPr/>
          </a:p>
        </p:txBody>
      </p:sp>
      <p:sp>
        <p:nvSpPr>
          <p:cNvPr id="428" name="Google Shape;428;p32"/>
          <p:cNvSpPr txBox="1"/>
          <p:nvPr/>
        </p:nvSpPr>
        <p:spPr>
          <a:xfrm>
            <a:off x="1722840" y="1654793"/>
            <a:ext cx="1536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Cooperative Thread 1</a:t>
            </a:r>
            <a:endParaRPr/>
          </a:p>
        </p:txBody>
      </p:sp>
      <p:sp>
        <p:nvSpPr>
          <p:cNvPr id="429" name="Google Shape;429;p32"/>
          <p:cNvSpPr txBox="1"/>
          <p:nvPr/>
        </p:nvSpPr>
        <p:spPr>
          <a:xfrm>
            <a:off x="3803760" y="1654793"/>
            <a:ext cx="1536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Cooperative Thread 2</a:t>
            </a:r>
            <a:endParaRPr/>
          </a:p>
        </p:txBody>
      </p:sp>
      <p:sp>
        <p:nvSpPr>
          <p:cNvPr id="430" name="Google Shape;430;p32"/>
          <p:cNvSpPr txBox="1"/>
          <p:nvPr/>
        </p:nvSpPr>
        <p:spPr>
          <a:xfrm>
            <a:off x="5607962" y="1654793"/>
            <a:ext cx="2072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Non-Cooperative Thread 1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 Elasticity and Resilience</a:t>
            </a:r>
            <a:endParaRPr/>
          </a:p>
        </p:txBody>
      </p:sp>
      <p:sp>
        <p:nvSpPr>
          <p:cNvPr id="436" name="Google Shape;436;p3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Jet jobs are fault-tolerant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nodes can join and leave the cluster, jobs go on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automatically rescale to available hardware</a:t>
            </a:r>
            <a:endParaRPr/>
          </a:p>
        </p:txBody>
      </p:sp>
      <p:sp>
        <p:nvSpPr>
          <p:cNvPr id="437" name="Google Shape;437;p3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 Self-Formation</a:t>
            </a:r>
            <a:endParaRPr/>
          </a:p>
        </p:txBody>
      </p:sp>
      <p:sp>
        <p:nvSpPr>
          <p:cNvPr id="443" name="Google Shape;443;p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4" name="Google Shape;444;p3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Hazelcast Jet natively supports:</a:t>
            </a:r>
            <a:endParaRPr/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Amazon AWS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Google GCP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Kubernetes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With simple configuration, the nodes self-discover in these environments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 and Sink Connectors</a:t>
            </a:r>
            <a:endParaRPr/>
          </a:p>
        </p:txBody>
      </p:sp>
      <p:sp>
        <p:nvSpPr>
          <p:cNvPr id="450" name="Google Shape;450;p3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Kafka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Change Data Capture: MySQL, PostgreSQL, ...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HTTP: WebSocket, Server-Sent Events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Hadoop HDFS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S3 bucket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JDBC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JMS queue and topic</a:t>
            </a:r>
            <a:endParaRPr/>
          </a:p>
        </p:txBody>
      </p:sp>
      <p:sp>
        <p:nvSpPr>
          <p:cNvPr id="451" name="Google Shape;451;p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6"/>
          <p:cNvSpPr txBox="1"/>
          <p:nvPr>
            <p:ph type="title"/>
          </p:nvPr>
        </p:nvSpPr>
        <p:spPr>
          <a:xfrm>
            <a:off x="311700" y="1742300"/>
            <a:ext cx="8520600" cy="43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attending!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marko@hazelcast.com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@mtopolnik</a:t>
            </a:r>
            <a:endParaRPr/>
          </a:p>
        </p:txBody>
      </p:sp>
      <p:sp>
        <p:nvSpPr>
          <p:cNvPr id="457" name="Google Shape;457;p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8" name="Google Shape;458;p36" title="Twitt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9725" y="5225475"/>
            <a:ext cx="548700" cy="466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Salary Prediction</a:t>
            </a:r>
            <a:br>
              <a:rPr lang="en"/>
            </a:br>
            <a:r>
              <a:rPr lang="en" sz="3000"/>
              <a:t>Python, SciKit Learn, Random Forest</a:t>
            </a:r>
            <a:endParaRPr sz="3000"/>
          </a:p>
        </p:txBody>
      </p:sp>
      <p:sp>
        <p:nvSpPr>
          <p:cNvPr id="159" name="Google Shape;159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Input and Output</a:t>
            </a:r>
            <a:endParaRPr/>
          </a:p>
        </p:txBody>
      </p:sp>
      <p:sp>
        <p:nvSpPr>
          <p:cNvPr id="165" name="Google Shape;165;p16"/>
          <p:cNvSpPr txBox="1"/>
          <p:nvPr>
            <p:ph idx="1" type="body"/>
          </p:nvPr>
        </p:nvSpPr>
        <p:spPr>
          <a:xfrm>
            <a:off x="311700" y="1536625"/>
            <a:ext cx="4995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Input: {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"age": 25,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"workclass": "Self-emp",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"fnlwgt": 176756,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"education": "HS-grad",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"education-num": 9,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"marital-status": "Never-married",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"occupation": "Farming-fishing",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"relationship": "Own-child",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"capital-gain": 0,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"capital-loss": 0,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"hours-per-week": 35,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"native-country": "United-States"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6" name="Google Shape;166;p16"/>
          <p:cNvSpPr txBox="1"/>
          <p:nvPr>
            <p:ph idx="1" type="body"/>
          </p:nvPr>
        </p:nvSpPr>
        <p:spPr>
          <a:xfrm>
            <a:off x="5307300" y="1536625"/>
            <a:ext cx="3525000" cy="46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Output: {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"probability": 0.85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 "income": "&lt;=50K"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7" name="Google Shape;167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(Showing Project Directory)</a:t>
            </a:r>
            <a:endParaRPr sz="1800"/>
          </a:p>
        </p:txBody>
      </p:sp>
      <p:sp>
        <p:nvSpPr>
          <p:cNvPr id="173" name="Google Shape;17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a Web Service Doing ML!</a:t>
            </a:r>
            <a:endParaRPr/>
          </a:p>
        </p:txBody>
      </p:sp>
      <p:sp>
        <p:nvSpPr>
          <p:cNvPr id="179" name="Google Shape;179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18"/>
          <p:cNvSpPr/>
          <p:nvPr/>
        </p:nvSpPr>
        <p:spPr>
          <a:xfrm>
            <a:off x="2252575" y="290947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</a:t>
            </a:r>
            <a:endParaRPr/>
          </a:p>
        </p:txBody>
      </p:sp>
      <p:sp>
        <p:nvSpPr>
          <p:cNvPr id="181" name="Google Shape;181;p18"/>
          <p:cNvSpPr/>
          <p:nvPr/>
        </p:nvSpPr>
        <p:spPr>
          <a:xfrm>
            <a:off x="5901425" y="1769100"/>
            <a:ext cx="990000" cy="3319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</a:t>
            </a:r>
            <a:br>
              <a:rPr lang="en" sz="1800"/>
            </a:br>
            <a:r>
              <a:rPr lang="en" sz="1800"/>
              <a:t>E</a:t>
            </a:r>
            <a:br>
              <a:rPr lang="en" sz="1800"/>
            </a:br>
            <a:r>
              <a:rPr lang="en" sz="1800"/>
              <a:t>S</a:t>
            </a:r>
            <a:br>
              <a:rPr lang="en" sz="1800"/>
            </a:br>
            <a:r>
              <a:rPr lang="en" sz="1800"/>
              <a:t>T</a:t>
            </a:r>
            <a:endParaRPr sz="1800"/>
          </a:p>
        </p:txBody>
      </p:sp>
      <p:cxnSp>
        <p:nvCxnSpPr>
          <p:cNvPr id="182" name="Google Shape;182;p18"/>
          <p:cNvCxnSpPr/>
          <p:nvPr/>
        </p:nvCxnSpPr>
        <p:spPr>
          <a:xfrm>
            <a:off x="3782875" y="3177350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18"/>
          <p:cNvCxnSpPr/>
          <p:nvPr/>
        </p:nvCxnSpPr>
        <p:spPr>
          <a:xfrm flipH="1">
            <a:off x="3782875" y="3377575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Science: </a:t>
            </a:r>
            <a:r>
              <a:rPr lang="en"/>
              <a:t>The </a:t>
            </a:r>
            <a:r>
              <a:rPr lang="en"/>
              <a:t>Hype</a:t>
            </a:r>
            <a:endParaRPr/>
          </a:p>
        </p:txBody>
      </p:sp>
      <p:sp>
        <p:nvSpPr>
          <p:cNvPr id="189" name="Google Shape;189;p19"/>
          <p:cNvSpPr/>
          <p:nvPr/>
        </p:nvSpPr>
        <p:spPr>
          <a:xfrm>
            <a:off x="512550" y="3122400"/>
            <a:ext cx="2603400" cy="898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 Data Science</a:t>
            </a:r>
            <a:endParaRPr sz="1800"/>
          </a:p>
        </p:txBody>
      </p:sp>
      <p:sp>
        <p:nvSpPr>
          <p:cNvPr id="190" name="Google Shape;190;p19"/>
          <p:cNvSpPr/>
          <p:nvPr/>
        </p:nvSpPr>
        <p:spPr>
          <a:xfrm>
            <a:off x="6228900" y="3122400"/>
            <a:ext cx="2603400" cy="898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Profit!</a:t>
            </a:r>
            <a:endParaRPr sz="1800"/>
          </a:p>
        </p:txBody>
      </p:sp>
      <p:cxnSp>
        <p:nvCxnSpPr>
          <p:cNvPr id="191" name="Google Shape;191;p19"/>
          <p:cNvCxnSpPr>
            <a:stCxn id="189" idx="3"/>
            <a:endCxn id="190" idx="1"/>
          </p:cNvCxnSpPr>
          <p:nvPr/>
        </p:nvCxnSpPr>
        <p:spPr>
          <a:xfrm>
            <a:off x="3115950" y="3571500"/>
            <a:ext cx="3113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2" name="Google Shape;192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Science: </a:t>
            </a:r>
            <a:r>
              <a:rPr lang="en"/>
              <a:t>The Reality</a:t>
            </a:r>
            <a:endParaRPr/>
          </a:p>
        </p:txBody>
      </p:sp>
      <p:sp>
        <p:nvSpPr>
          <p:cNvPr id="198" name="Google Shape;198;p20"/>
          <p:cNvSpPr/>
          <p:nvPr/>
        </p:nvSpPr>
        <p:spPr>
          <a:xfrm>
            <a:off x="311700" y="2887625"/>
            <a:ext cx="2139300" cy="9030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 Data Science</a:t>
            </a:r>
            <a:endParaRPr sz="1800"/>
          </a:p>
        </p:txBody>
      </p:sp>
      <p:sp>
        <p:nvSpPr>
          <p:cNvPr id="199" name="Google Shape;199;p20"/>
          <p:cNvSpPr/>
          <p:nvPr/>
        </p:nvSpPr>
        <p:spPr>
          <a:xfrm>
            <a:off x="6235750" y="5399675"/>
            <a:ext cx="1508700" cy="544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Monitor</a:t>
            </a:r>
            <a:endParaRPr sz="1800"/>
          </a:p>
        </p:txBody>
      </p:sp>
      <p:sp>
        <p:nvSpPr>
          <p:cNvPr id="200" name="Google Shape;200;p20"/>
          <p:cNvSpPr/>
          <p:nvPr/>
        </p:nvSpPr>
        <p:spPr>
          <a:xfrm>
            <a:off x="6824675" y="2831975"/>
            <a:ext cx="2007600" cy="10143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Profit</a:t>
            </a:r>
            <a:br>
              <a:rPr lang="en" sz="1800"/>
            </a:br>
            <a:r>
              <a:rPr lang="en" sz="1800"/>
              <a:t>(fingers crossed)</a:t>
            </a:r>
            <a:endParaRPr sz="1800"/>
          </a:p>
        </p:txBody>
      </p:sp>
      <p:cxnSp>
        <p:nvCxnSpPr>
          <p:cNvPr id="201" name="Google Shape;201;p20"/>
          <p:cNvCxnSpPr/>
          <p:nvPr/>
        </p:nvCxnSpPr>
        <p:spPr>
          <a:xfrm flipH="1" rot="10800000">
            <a:off x="1754650" y="1992625"/>
            <a:ext cx="478200" cy="886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2" name="Google Shape;202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109375" y="1448375"/>
            <a:ext cx="1508700" cy="544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Package</a:t>
            </a:r>
            <a:endParaRPr sz="1800"/>
          </a:p>
        </p:txBody>
      </p:sp>
      <p:sp>
        <p:nvSpPr>
          <p:cNvPr id="204" name="Google Shape;204;p20"/>
          <p:cNvSpPr/>
          <p:nvPr/>
        </p:nvSpPr>
        <p:spPr>
          <a:xfrm>
            <a:off x="4135825" y="6005675"/>
            <a:ext cx="1718700" cy="544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Load-Balance</a:t>
            </a:r>
            <a:endParaRPr sz="1800"/>
          </a:p>
        </p:txBody>
      </p:sp>
      <p:sp>
        <p:nvSpPr>
          <p:cNvPr id="205" name="Google Shape;205;p20"/>
          <p:cNvSpPr/>
          <p:nvPr/>
        </p:nvSpPr>
        <p:spPr>
          <a:xfrm>
            <a:off x="3063300" y="3790713"/>
            <a:ext cx="1508700" cy="5247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Scale Up</a:t>
            </a:r>
            <a:endParaRPr sz="1800"/>
          </a:p>
        </p:txBody>
      </p:sp>
      <p:sp>
        <p:nvSpPr>
          <p:cNvPr id="206" name="Google Shape;206;p20"/>
          <p:cNvSpPr/>
          <p:nvPr/>
        </p:nvSpPr>
        <p:spPr>
          <a:xfrm>
            <a:off x="3268450" y="4960325"/>
            <a:ext cx="1508700" cy="5247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Scale Out</a:t>
            </a:r>
            <a:endParaRPr sz="1800"/>
          </a:p>
        </p:txBody>
      </p:sp>
      <p:sp>
        <p:nvSpPr>
          <p:cNvPr id="207" name="Google Shape;207;p20"/>
          <p:cNvSpPr/>
          <p:nvPr/>
        </p:nvSpPr>
        <p:spPr>
          <a:xfrm>
            <a:off x="2898975" y="2647325"/>
            <a:ext cx="1508700" cy="544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Deploy</a:t>
            </a:r>
            <a:endParaRPr sz="1800"/>
          </a:p>
        </p:txBody>
      </p:sp>
      <p:cxnSp>
        <p:nvCxnSpPr>
          <p:cNvPr id="208" name="Google Shape;208;p20"/>
          <p:cNvCxnSpPr/>
          <p:nvPr/>
        </p:nvCxnSpPr>
        <p:spPr>
          <a:xfrm>
            <a:off x="3184425" y="1992725"/>
            <a:ext cx="164400" cy="676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9" name="Google Shape;209;p20"/>
          <p:cNvCxnSpPr>
            <a:stCxn id="207" idx="2"/>
            <a:endCxn id="205" idx="0"/>
          </p:cNvCxnSpPr>
          <p:nvPr/>
        </p:nvCxnSpPr>
        <p:spPr>
          <a:xfrm>
            <a:off x="3653325" y="3191525"/>
            <a:ext cx="164400" cy="599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0" name="Google Shape;210;p20"/>
          <p:cNvCxnSpPr>
            <a:stCxn id="205" idx="2"/>
            <a:endCxn id="206" idx="0"/>
          </p:cNvCxnSpPr>
          <p:nvPr/>
        </p:nvCxnSpPr>
        <p:spPr>
          <a:xfrm>
            <a:off x="3817650" y="4315413"/>
            <a:ext cx="205200" cy="645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1" name="Google Shape;211;p20"/>
          <p:cNvCxnSpPr>
            <a:endCxn id="204" idx="0"/>
          </p:cNvCxnSpPr>
          <p:nvPr/>
        </p:nvCxnSpPr>
        <p:spPr>
          <a:xfrm>
            <a:off x="4621375" y="5511275"/>
            <a:ext cx="373800" cy="4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20"/>
          <p:cNvCxnSpPr/>
          <p:nvPr/>
        </p:nvCxnSpPr>
        <p:spPr>
          <a:xfrm flipH="1" rot="10800000">
            <a:off x="5854525" y="5884025"/>
            <a:ext cx="403500" cy="333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3" name="Google Shape;213;p20"/>
          <p:cNvCxnSpPr>
            <a:stCxn id="199" idx="0"/>
          </p:cNvCxnSpPr>
          <p:nvPr/>
        </p:nvCxnSpPr>
        <p:spPr>
          <a:xfrm flipH="1" rot="10800000">
            <a:off x="6990100" y="4895075"/>
            <a:ext cx="374700" cy="50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" name="Google Shape;214;p20"/>
          <p:cNvSpPr/>
          <p:nvPr/>
        </p:nvSpPr>
        <p:spPr>
          <a:xfrm>
            <a:off x="6824675" y="4350863"/>
            <a:ext cx="1508700" cy="544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Re-Train</a:t>
            </a:r>
            <a:endParaRPr sz="1800"/>
          </a:p>
        </p:txBody>
      </p:sp>
      <p:cxnSp>
        <p:nvCxnSpPr>
          <p:cNvPr id="215" name="Google Shape;215;p20"/>
          <p:cNvCxnSpPr>
            <a:stCxn id="214" idx="0"/>
            <a:endCxn id="200" idx="2"/>
          </p:cNvCxnSpPr>
          <p:nvPr/>
        </p:nvCxnSpPr>
        <p:spPr>
          <a:xfrm flipH="1" rot="10800000">
            <a:off x="7579025" y="3846263"/>
            <a:ext cx="249600" cy="50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Productionizing the REST service</a:t>
            </a:r>
            <a:endParaRPr/>
          </a:p>
        </p:txBody>
      </p:sp>
      <p:sp>
        <p:nvSpPr>
          <p:cNvPr id="221" name="Google Shape;221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2" name="Google Shape;222;p21"/>
          <p:cNvSpPr/>
          <p:nvPr/>
        </p:nvSpPr>
        <p:spPr>
          <a:xfrm>
            <a:off x="2252575" y="186105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#1</a:t>
            </a:r>
            <a:endParaRPr/>
          </a:p>
        </p:txBody>
      </p:sp>
      <p:sp>
        <p:nvSpPr>
          <p:cNvPr id="223" name="Google Shape;223;p21"/>
          <p:cNvSpPr/>
          <p:nvPr/>
        </p:nvSpPr>
        <p:spPr>
          <a:xfrm>
            <a:off x="2252575" y="3058825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4" name="Google Shape;224;p21"/>
          <p:cNvSpPr/>
          <p:nvPr/>
        </p:nvSpPr>
        <p:spPr>
          <a:xfrm>
            <a:off x="2252575" y="4256600"/>
            <a:ext cx="1530300" cy="8322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Request #3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5" name="Google Shape;225;p21"/>
          <p:cNvSpPr/>
          <p:nvPr/>
        </p:nvSpPr>
        <p:spPr>
          <a:xfrm>
            <a:off x="5901425" y="1769100"/>
            <a:ext cx="990000" cy="3319800"/>
          </a:xfrm>
          <a:prstGeom prst="roundRect">
            <a:avLst>
              <a:gd fmla="val 16667" name="adj"/>
            </a:avLst>
          </a:prstGeom>
          <a:solidFill>
            <a:srgbClr val="D8E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</a:t>
            </a:r>
            <a:br>
              <a:rPr lang="en" sz="1800"/>
            </a:br>
            <a:r>
              <a:rPr lang="en" sz="1800"/>
              <a:t>E</a:t>
            </a:r>
            <a:br>
              <a:rPr lang="en" sz="1800"/>
            </a:br>
            <a:r>
              <a:rPr lang="en" sz="1800"/>
              <a:t>S</a:t>
            </a:r>
            <a:br>
              <a:rPr lang="en" sz="1800"/>
            </a:br>
            <a:r>
              <a:rPr lang="en" sz="1800"/>
              <a:t>T</a:t>
            </a:r>
            <a:endParaRPr sz="1800"/>
          </a:p>
        </p:txBody>
      </p:sp>
      <p:cxnSp>
        <p:nvCxnSpPr>
          <p:cNvPr id="226" name="Google Shape;226;p21"/>
          <p:cNvCxnSpPr/>
          <p:nvPr/>
        </p:nvCxnSpPr>
        <p:spPr>
          <a:xfrm>
            <a:off x="3782875" y="2128925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7" name="Google Shape;227;p21"/>
          <p:cNvCxnSpPr/>
          <p:nvPr/>
        </p:nvCxnSpPr>
        <p:spPr>
          <a:xfrm flipH="1">
            <a:off x="3782875" y="2329150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8" name="Google Shape;228;p21"/>
          <p:cNvCxnSpPr/>
          <p:nvPr/>
        </p:nvCxnSpPr>
        <p:spPr>
          <a:xfrm>
            <a:off x="3782875" y="3317513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9" name="Google Shape;229;p21"/>
          <p:cNvCxnSpPr/>
          <p:nvPr/>
        </p:nvCxnSpPr>
        <p:spPr>
          <a:xfrm flipH="1">
            <a:off x="3782875" y="3517738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0" name="Google Shape;230;p21"/>
          <p:cNvCxnSpPr/>
          <p:nvPr/>
        </p:nvCxnSpPr>
        <p:spPr>
          <a:xfrm>
            <a:off x="3782875" y="4515275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1" name="Google Shape;231;p21"/>
          <p:cNvCxnSpPr/>
          <p:nvPr/>
        </p:nvCxnSpPr>
        <p:spPr>
          <a:xfrm flipH="1">
            <a:off x="3782875" y="4715500"/>
            <a:ext cx="2113800" cy="1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2" name="Google Shape;232;p21"/>
          <p:cNvSpPr txBox="1"/>
          <p:nvPr/>
        </p:nvSpPr>
        <p:spPr>
          <a:xfrm>
            <a:off x="3782825" y="5512800"/>
            <a:ext cx="21138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Parallelism?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