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48"/>
  </p:notesMasterIdLst>
  <p:sldIdLst>
    <p:sldId id="716" r:id="rId2"/>
    <p:sldId id="141168102" r:id="rId3"/>
    <p:sldId id="141168142" r:id="rId4"/>
    <p:sldId id="141168145" r:id="rId5"/>
    <p:sldId id="2142533472" r:id="rId6"/>
    <p:sldId id="2142533452" r:id="rId7"/>
    <p:sldId id="2142533445" r:id="rId8"/>
    <p:sldId id="2142533447" r:id="rId9"/>
    <p:sldId id="2142533527" r:id="rId10"/>
    <p:sldId id="2142533453" r:id="rId11"/>
    <p:sldId id="901" r:id="rId12"/>
    <p:sldId id="2142533560" r:id="rId13"/>
    <p:sldId id="2142533521" r:id="rId14"/>
    <p:sldId id="2142533524" r:id="rId15"/>
    <p:sldId id="2142533525" r:id="rId16"/>
    <p:sldId id="2142533522" r:id="rId17"/>
    <p:sldId id="2142533523" r:id="rId18"/>
    <p:sldId id="2142533483" r:id="rId19"/>
    <p:sldId id="851" r:id="rId20"/>
    <p:sldId id="852" r:id="rId21"/>
    <p:sldId id="2142533471" r:id="rId22"/>
    <p:sldId id="660" r:id="rId23"/>
    <p:sldId id="661" r:id="rId24"/>
    <p:sldId id="662" r:id="rId25"/>
    <p:sldId id="822" r:id="rId26"/>
    <p:sldId id="2142533542" r:id="rId27"/>
    <p:sldId id="2142533487" r:id="rId28"/>
    <p:sldId id="2142533515" r:id="rId29"/>
    <p:sldId id="2142533516" r:id="rId30"/>
    <p:sldId id="2142533517" r:id="rId31"/>
    <p:sldId id="2142533518" r:id="rId32"/>
    <p:sldId id="262" r:id="rId33"/>
    <p:sldId id="2142533486" r:id="rId34"/>
    <p:sldId id="2142533460" r:id="rId35"/>
    <p:sldId id="2142533481" r:id="rId36"/>
    <p:sldId id="2142533520" r:id="rId37"/>
    <p:sldId id="2142533457" r:id="rId38"/>
    <p:sldId id="2142533450" r:id="rId39"/>
    <p:sldId id="2142533488" r:id="rId40"/>
    <p:sldId id="141168146" r:id="rId41"/>
    <p:sldId id="141168141" r:id="rId42"/>
    <p:sldId id="141168139" r:id="rId43"/>
    <p:sldId id="2142533458" r:id="rId44"/>
    <p:sldId id="432" r:id="rId45"/>
    <p:sldId id="744" r:id="rId46"/>
    <p:sldId id="369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tyanax Kanakakis" initials="" lastIdx="3" clrIdx="0"/>
  <p:cmAuthor id="7" name="Mandy Chessell" initials="MC" lastIdx="16" clrIdx="7"/>
  <p:cmAuthor id="1" name="Christopher Ferris" initials="" lastIdx="6" clrIdx="1"/>
  <p:cmAuthor id="2" name="Brian Behlendorf" initials="" lastIdx="4" clrIdx="2"/>
  <p:cmAuthor id="3" name="Greg Wallace" initials="" lastIdx="10" clrIdx="3"/>
  <p:cmAuthor id="4" name="Travin Keith" initials="" lastIdx="10" clrIdx="4"/>
  <p:cmAuthor id="5" name="Anonymous" initials="" lastIdx="1" clrIdx="5"/>
  <p:cmAuthor id="6" name="Dan O'Prey" initials="" lastIdx="6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CDE"/>
    <a:srgbClr val="000000"/>
    <a:srgbClr val="FFFFFF"/>
    <a:srgbClr val="FFB7FF"/>
    <a:srgbClr val="FEFFB3"/>
    <a:srgbClr val="FF9933"/>
    <a:srgbClr val="595959"/>
    <a:srgbClr val="F6F6F6"/>
    <a:srgbClr val="CDCDCD"/>
    <a:srgbClr val="959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A1D5F9-AFFA-401E-AC10-454C56AC4A86}">
  <a:tblStyle styleId="{28A1D5F9-AFFA-401E-AC10-454C56AC4A86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4" autoAdjust="0"/>
    <p:restoredTop sz="77374" autoAdjust="0"/>
  </p:normalViewPr>
  <p:slideViewPr>
    <p:cSldViewPr snapToGrid="0" snapToObjects="1">
      <p:cViewPr varScale="1">
        <p:scale>
          <a:sx n="118" d="100"/>
          <a:sy n="118" d="100"/>
        </p:scale>
        <p:origin x="115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3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801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1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https://</a:t>
            </a:r>
            <a:r>
              <a:rPr lang="en-US" b="1" dirty="0" err="1"/>
              <a:t>www.myattgarden.lewisham.sch.uk</a:t>
            </a:r>
            <a:r>
              <a:rPr lang="en-US" b="1" dirty="0"/>
              <a:t>/wp-content/uploads/2014/04/roman-</a:t>
            </a:r>
            <a:r>
              <a:rPr lang="en-US" b="1" dirty="0" err="1"/>
              <a:t>mosaic.jpg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0773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 of a number of OMRS instance objects – there are two entities, that are connected by a relationship. </a:t>
            </a:r>
          </a:p>
          <a:p>
            <a:endParaRPr lang="en-US" dirty="0"/>
          </a:p>
          <a:p>
            <a:r>
              <a:rPr lang="en-US" dirty="0"/>
              <a:t>Also, one of the entities has two classifications. </a:t>
            </a:r>
          </a:p>
          <a:p>
            <a:endParaRPr lang="en-US" dirty="0"/>
          </a:p>
          <a:p>
            <a:r>
              <a:rPr lang="en-US" dirty="0"/>
              <a:t>All of the instances have attributes – some will be core attributes used for type or control information; others will be attributes that are specific to the instance type (known as type-defined attributes).</a:t>
            </a:r>
          </a:p>
          <a:p>
            <a:endParaRPr lang="en-US" dirty="0"/>
          </a:p>
          <a:p>
            <a:r>
              <a:rPr lang="en-US" dirty="0"/>
              <a:t>You don’t need to remember this picture – we’ll stick a copy of it in the top corner so we can refer back to it…..</a:t>
            </a:r>
          </a:p>
        </p:txBody>
      </p:sp>
    </p:spTree>
    <p:extLst>
      <p:ext uri="{BB962C8B-B14F-4D97-AF65-F5344CB8AC3E}">
        <p14:creationId xmlns:p14="http://schemas.microsoft.com/office/powerpoint/2010/main" val="870953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3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1C854F9E-25BC-6A42-B5B0-B33BF9D15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60110-DB76-4241-9AB8-6F1B8FAF7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Business metadata describes the data that the business needs, what it means and how it should be classified and protected.</a:t>
            </a:r>
          </a:p>
          <a:p>
            <a:pPr>
              <a:defRPr/>
            </a:pPr>
            <a:r>
              <a:rPr lang="en-US" dirty="0">
                <a:ea typeface="+mn-ea"/>
                <a:cs typeface="+mn-cs"/>
              </a:rPr>
              <a:t>Structural metadata describes how the data is actually stored and </a:t>
            </a:r>
            <a:r>
              <a:rPr lang="en-US" dirty="0" err="1">
                <a:ea typeface="+mn-ea"/>
                <a:cs typeface="+mn-cs"/>
              </a:rPr>
              <a:t>labelled</a:t>
            </a:r>
            <a:r>
              <a:rPr lang="en-US" dirty="0">
                <a:ea typeface="+mn-ea"/>
                <a:cs typeface="+mn-cs"/>
              </a:rPr>
              <a:t> in the data store.</a:t>
            </a:r>
          </a:p>
          <a:p>
            <a:pPr>
              <a:defRPr/>
            </a:pPr>
            <a:r>
              <a:rPr lang="en-US" dirty="0">
                <a:ea typeface="+mn-ea"/>
                <a:cs typeface="+mn-cs"/>
              </a:rPr>
              <a:t>The linkage between the business and technical metadata allows our technology to switch between these two perspectives. For example, </a:t>
            </a:r>
          </a:p>
          <a:p>
            <a:pPr marL="241632" indent="-241632">
              <a:buFontTx/>
              <a:buAutoNum type="arabicParenR"/>
              <a:defRPr/>
            </a:pPr>
            <a:r>
              <a:rPr lang="en-US" dirty="0">
                <a:ea typeface="+mn-ea"/>
                <a:cs typeface="+mn-cs"/>
              </a:rPr>
              <a:t>A request for data expressed in business terminology can be translated into a query for data from a data store.</a:t>
            </a:r>
          </a:p>
          <a:p>
            <a:pPr marL="241632" indent="-241632">
              <a:buFontTx/>
              <a:buAutoNum type="arabicParenR"/>
              <a:defRPr/>
            </a:pPr>
            <a:r>
              <a:rPr lang="en-US" dirty="0">
                <a:ea typeface="+mn-ea"/>
                <a:cs typeface="+mn-cs"/>
              </a:rPr>
              <a:t>An integration engine copying data into a sand box can discover which are the fields that the business classifies as sensitive and then mask these values dynamically.</a:t>
            </a:r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7E9829B8-C470-AB41-9071-627BAA202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BB54F8-6D28-204A-B29B-CB6C22AF111B}" type="slidenum">
              <a:rPr lang="en-US" altLang="en-US" sz="1300">
                <a:latin typeface="Calibri" panose="020F0502020204030204" pitchFamily="34" charset="0"/>
              </a:rPr>
              <a:pPr eaLnBrk="1" hangingPunct="1"/>
              <a:t>32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46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68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100" b="0" i="0" u="none" strike="sng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97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7"/>
          <a:stretch/>
        </p:blipFill>
        <p:spPr>
          <a:xfrm>
            <a:off x="0" y="1393373"/>
            <a:ext cx="9144000" cy="3750128"/>
          </a:xfrm>
          <a:prstGeom prst="rect">
            <a:avLst/>
          </a:prstGeom>
        </p:spPr>
      </p:pic>
      <p:sp>
        <p:nvSpPr>
          <p:cNvPr id="16" name="Shape 10"/>
          <p:cNvSpPr/>
          <p:nvPr userDrawn="1"/>
        </p:nvSpPr>
        <p:spPr>
          <a:xfrm rot="10800000" flipH="1">
            <a:off x="0" y="-2"/>
            <a:ext cx="9144000" cy="1393374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6" y="539823"/>
            <a:ext cx="1011335" cy="631748"/>
          </a:xfrm>
          <a:prstGeom prst="rect">
            <a:avLst/>
          </a:prstGeom>
        </p:spPr>
      </p:pic>
      <p:sp>
        <p:nvSpPr>
          <p:cNvPr id="13" name="Shape 10"/>
          <p:cNvSpPr/>
          <p:nvPr userDrawn="1"/>
        </p:nvSpPr>
        <p:spPr>
          <a:xfrm rot="10800000" flipH="1">
            <a:off x="0" y="4978036"/>
            <a:ext cx="9144000" cy="165463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762" y="3215062"/>
            <a:ext cx="3987599" cy="691998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700" baseline="0"/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4042786"/>
            <a:ext cx="3987800" cy="452265"/>
          </a:xfrm>
        </p:spPr>
        <p:txBody>
          <a:bodyPr/>
          <a:lstStyle/>
          <a:p>
            <a:pPr lvl="0"/>
            <a:r>
              <a:rPr lang="en-US" dirty="0"/>
              <a:t>Date</a:t>
            </a:r>
          </a:p>
        </p:txBody>
      </p:sp>
      <p:sp>
        <p:nvSpPr>
          <p:cNvPr id="27" name="Shape 15"/>
          <p:cNvSpPr txBox="1">
            <a:spLocks noGrp="1"/>
          </p:cNvSpPr>
          <p:nvPr>
            <p:ph type="title" hasCustomPrompt="1"/>
          </p:nvPr>
        </p:nvSpPr>
        <p:spPr>
          <a:xfrm>
            <a:off x="328345" y="1876358"/>
            <a:ext cx="6464342" cy="12832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Title</a:t>
            </a: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30782772-9EE8-BC4D-B671-350F57E818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2" y="4956626"/>
            <a:ext cx="548699" cy="1801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972270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1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52450"/>
            <a:ext cx="4038600" cy="404217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52450"/>
            <a:ext cx="4038600" cy="404217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418E-1955-2B44-8A43-7BC20EC00E6C}" type="datetime1">
              <a:rPr lang="en-US"/>
              <a:pPr>
                <a:defRPr/>
              </a:pPr>
              <a:t>11/23/20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CC6A6-75B2-2145-AB28-86CC57352D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99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hape 10"/>
          <p:cNvSpPr/>
          <p:nvPr userDrawn="1"/>
        </p:nvSpPr>
        <p:spPr>
          <a:xfrm rot="10800000" flipH="1">
            <a:off x="0" y="4984398"/>
            <a:ext cx="9144000" cy="159102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15"/>
          <p:cNvSpPr txBox="1">
            <a:spLocks noGrp="1"/>
          </p:cNvSpPr>
          <p:nvPr>
            <p:ph type="title" hasCustomPrompt="1"/>
          </p:nvPr>
        </p:nvSpPr>
        <p:spPr>
          <a:xfrm>
            <a:off x="328344" y="1876358"/>
            <a:ext cx="8118191" cy="12832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cap="small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8" name="Shape 8">
            <a:extLst>
              <a:ext uri="{FF2B5EF4-FFF2-40B4-BE49-F238E27FC236}">
                <a16:creationId xmlns:a16="http://schemas.microsoft.com/office/drawing/2014/main" id="{63848344-E58E-1C48-89A1-C7DC8AFDE55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2" y="4956626"/>
            <a:ext cx="548699" cy="1801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‹#›</a:t>
            </a:fld>
            <a:endParaRPr lang="en-US" sz="1000"/>
          </a:p>
        </p:txBody>
      </p:sp>
      <p:pic>
        <p:nvPicPr>
          <p:cNvPr id="5" name="Picture 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C28F3D8-D089-D04E-8ED8-6F010BCDE6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472" y="600454"/>
            <a:ext cx="2239189" cy="48949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F4D820C-30B0-B24B-A693-56C608FB2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409" r="72741"/>
          <a:stretch/>
        </p:blipFill>
        <p:spPr>
          <a:xfrm>
            <a:off x="6586917" y="232755"/>
            <a:ext cx="412694" cy="9977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91DC110-191F-1344-8C61-EDE761092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163" b="23177"/>
          <a:stretch/>
        </p:blipFill>
        <p:spPr>
          <a:xfrm>
            <a:off x="7282833" y="348387"/>
            <a:ext cx="1514485" cy="76653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1DB19E5F-69A9-7147-B8F0-15836A29DE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30" t="9922" r="89491" b="12532"/>
          <a:stretch/>
        </p:blipFill>
        <p:spPr>
          <a:xfrm>
            <a:off x="6319880" y="76199"/>
            <a:ext cx="258945" cy="1310910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D8143AFD-FE71-A245-8A7A-AB577394D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30" t="9922" r="89491" b="12532"/>
          <a:stretch/>
        </p:blipFill>
        <p:spPr>
          <a:xfrm flipH="1">
            <a:off x="6998262" y="76199"/>
            <a:ext cx="244110" cy="131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6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200" y="280673"/>
            <a:ext cx="8473099" cy="572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00" y="965874"/>
            <a:ext cx="8473100" cy="3603001"/>
          </a:xfrm>
        </p:spPr>
        <p:txBody>
          <a:bodyPr/>
          <a:lstStyle>
            <a:lvl1pPr marL="285750" indent="-28575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742950" indent="-28575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 marL="1200150" indent="-28575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 marL="1657350" indent="-28575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 marL="2114550" indent="-28575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91275"/>
            <a:ext cx="359200" cy="357214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9">
            <a:extLst>
              <a:ext uri="{FF2B5EF4-FFF2-40B4-BE49-F238E27FC236}">
                <a16:creationId xmlns:a16="http://schemas.microsoft.com/office/drawing/2014/main" id="{54F62638-0F6C-9E44-ABE3-F347A745845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387016" y="4703626"/>
            <a:ext cx="4369961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Shape 8">
            <a:extLst>
              <a:ext uri="{FF2B5EF4-FFF2-40B4-BE49-F238E27FC236}">
                <a16:creationId xmlns:a16="http://schemas.microsoft.com/office/drawing/2014/main" id="{7E1EFA56-B995-2E4A-ADBD-A8A9FD43691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2" y="4956626"/>
            <a:ext cx="548699" cy="1801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450876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 hasCustomPrompt="1"/>
          </p:nvPr>
        </p:nvSpPr>
        <p:spPr>
          <a:xfrm>
            <a:off x="359200" y="289077"/>
            <a:ext cx="8473099" cy="5647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91275"/>
            <a:ext cx="359200" cy="357214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9">
            <a:extLst>
              <a:ext uri="{FF2B5EF4-FFF2-40B4-BE49-F238E27FC236}">
                <a16:creationId xmlns:a16="http://schemas.microsoft.com/office/drawing/2014/main" id="{45FB6608-D6CB-1E47-97E0-946893699D8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387016" y="4703626"/>
            <a:ext cx="4369961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30689E75-890B-DE48-8C2D-0BE1828F93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2" y="4956626"/>
            <a:ext cx="548699" cy="1801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078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 hasCustomPrompt="1"/>
          </p:nvPr>
        </p:nvSpPr>
        <p:spPr>
          <a:xfrm>
            <a:off x="359200" y="289077"/>
            <a:ext cx="8473100" cy="5647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59200" y="1037771"/>
            <a:ext cx="8473096" cy="37374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8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2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91275"/>
            <a:ext cx="359200" cy="357214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hape 8">
            <a:extLst>
              <a:ext uri="{FF2B5EF4-FFF2-40B4-BE49-F238E27FC236}">
                <a16:creationId xmlns:a16="http://schemas.microsoft.com/office/drawing/2014/main" id="{83C6D269-4A47-0542-B90B-2670FFD97F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2" y="4956626"/>
            <a:ext cx="548699" cy="1801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6349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 hasCustomPrompt="1"/>
          </p:nvPr>
        </p:nvSpPr>
        <p:spPr>
          <a:xfrm>
            <a:off x="311701" y="290285"/>
            <a:ext cx="8520599" cy="5055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147" y="1204912"/>
            <a:ext cx="8521149" cy="31820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8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2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91275"/>
            <a:ext cx="359200" cy="357214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hape 8">
            <a:extLst>
              <a:ext uri="{FF2B5EF4-FFF2-40B4-BE49-F238E27FC236}">
                <a16:creationId xmlns:a16="http://schemas.microsoft.com/office/drawing/2014/main" id="{1B1A3FF0-47D0-6D46-9D37-CB895936375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2" y="4956626"/>
            <a:ext cx="548699" cy="1801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8827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63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bg>
      <p:bgPr>
        <a:solidFill>
          <a:srgbClr val="F6F6F6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 hasCustomPrompt="1"/>
          </p:nvPr>
        </p:nvSpPr>
        <p:spPr>
          <a:xfrm>
            <a:off x="311700" y="231021"/>
            <a:ext cx="8520599" cy="5647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556782" y="4648251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146" y="1204912"/>
            <a:ext cx="8521149" cy="31820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88068" y="4944576"/>
            <a:ext cx="8338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@</a:t>
            </a:r>
            <a:r>
              <a:rPr lang="en-US" sz="1000" dirty="0" err="1">
                <a:solidFill>
                  <a:schemeClr val="bg2"/>
                </a:solidFill>
              </a:rPr>
              <a:t>ODPiOrg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91275"/>
            <a:ext cx="359200" cy="357214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76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24432"/>
            <a:ext cx="4040188" cy="479822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047750"/>
            <a:ext cx="4040188" cy="364547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524432"/>
            <a:ext cx="4041775" cy="479822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47750"/>
            <a:ext cx="4041775" cy="364547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2C634-AAC5-7B4F-B491-6A3863202594}" type="datetime1">
              <a:rPr lang="en-US"/>
              <a:pPr>
                <a:defRPr/>
              </a:pPr>
              <a:t>11/23/20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1C9D0-15D8-F144-A6F7-9F39E48F9F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2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2387016" y="4703626"/>
            <a:ext cx="4369961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" name="Shape 10"/>
          <p:cNvSpPr/>
          <p:nvPr/>
        </p:nvSpPr>
        <p:spPr>
          <a:xfrm rot="10800000" flipH="1" flipV="1">
            <a:off x="0" y="4956626"/>
            <a:ext cx="9144000" cy="180169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en-US" sz="1050" dirty="0"/>
              <a:t>https://egeria.odpi.org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859" y="215849"/>
            <a:ext cx="852059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82" y="4956626"/>
            <a:ext cx="548699" cy="1801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‹#›</a:t>
            </a:fld>
            <a:endParaRPr lang="en-US" sz="100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498626F-A626-C24E-9182-453F0591FAB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3694" y="4620845"/>
            <a:ext cx="739876" cy="3258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0FD9ED-FA7A-D84F-8222-3E9B39B155C7}"/>
              </a:ext>
            </a:extLst>
          </p:cNvPr>
          <p:cNvSpPr/>
          <p:nvPr userDrawn="1"/>
        </p:nvSpPr>
        <p:spPr>
          <a:xfrm>
            <a:off x="372234" y="4661012"/>
            <a:ext cx="428878" cy="89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2838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6" r:id="rId3"/>
    <p:sldLayoutId id="2147483677" r:id="rId4"/>
    <p:sldLayoutId id="2147483678" r:id="rId5"/>
    <p:sldLayoutId id="2147483679" r:id="rId6"/>
    <p:sldLayoutId id="2147483682" r:id="rId7"/>
    <p:sldLayoutId id="2147483684" r:id="rId8"/>
    <p:sldLayoutId id="2147483685" r:id="rId9"/>
    <p:sldLayoutId id="214748368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85750" marR="0" lvl="0" indent="-285750" algn="l" rtl="0">
        <a:lnSpc>
          <a:spcPct val="100000"/>
        </a:lnSpc>
        <a:spcBef>
          <a:spcPts val="0"/>
        </a:spcBef>
        <a:spcAft>
          <a:spcPts val="0"/>
        </a:spcAft>
        <a:buClr>
          <a:schemeClr val="accent6">
            <a:lumMod val="50000"/>
          </a:schemeClr>
        </a:buClr>
        <a:buFont typeface="Wingdings" pitchFamily="2" charset="2"/>
        <a:buChar char="§"/>
        <a:defRPr sz="1400" b="0" i="0" u="none" strike="noStrike" cap="none">
          <a:solidFill>
            <a:schemeClr val="accent6">
              <a:lumMod val="50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dpi/egeria" TargetMode="External"/><Relationship Id="rId2" Type="http://schemas.openxmlformats.org/officeDocument/2006/relationships/hyperlink" Target="https://github.com/odpi/data-governance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roaringelephant.org/2018/09/25/episode-107-open-metadata-and-governance-masterclass-with-mandy-chessell-part-1/" TargetMode="External"/><Relationship Id="rId4" Type="http://schemas.openxmlformats.org/officeDocument/2006/relationships/hyperlink" Target="https://odpi.github.io/data-governance/roles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C3A30-E3E7-4A44-AB78-75FEA77A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Graph Processing for Open Metadata and Governance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61036-A1A8-EB42-B740-1DBEC50D9D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1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C2169-99CC-5944-B2D7-78D5DB7D13E0}"/>
              </a:ext>
            </a:extLst>
          </p:cNvPr>
          <p:cNvSpPr txBox="1"/>
          <p:nvPr/>
        </p:nvSpPr>
        <p:spPr>
          <a:xfrm>
            <a:off x="445169" y="3161617"/>
            <a:ext cx="318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Mandy Chessell, IBM</a:t>
            </a:r>
          </a:p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Egeria Open-Source Project Lead</a:t>
            </a:r>
          </a:p>
        </p:txBody>
      </p:sp>
    </p:spTree>
    <p:extLst>
      <p:ext uri="{BB962C8B-B14F-4D97-AF65-F5344CB8AC3E}">
        <p14:creationId xmlns:p14="http://schemas.microsoft.com/office/powerpoint/2010/main" val="60174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724C-C507-0741-ACCA-8B2A7542E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Achievements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46F3B-E05B-9244-86FF-4AA223CFA93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3FD999D4-B456-9943-89B7-30D56181CE18}" type="slidenum">
              <a:rPr lang="en-US" smtClean="0"/>
              <a:t>10</a:t>
            </a:fld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2C6E247-3E57-A841-90F5-35C26522FEE5}"/>
              </a:ext>
            </a:extLst>
          </p:cNvPr>
          <p:cNvSpPr txBox="1">
            <a:spLocks/>
          </p:cNvSpPr>
          <p:nvPr/>
        </p:nvSpPr>
        <p:spPr>
          <a:xfrm>
            <a:off x="217452" y="702644"/>
            <a:ext cx="2787716" cy="397549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Font typeface="Arial"/>
              <a:buNone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  <a:lvl2pPr marL="173038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2pPr>
            <a:lvl3pPr marL="3968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•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3pPr>
            <a:lvl4pPr marL="625475" indent="-168275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4pPr>
            <a:lvl5pPr marL="8032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»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500 linked open metadata types demonstrating how the knowledge from many tools can be linked together.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Open metadata repository interface proven for table, graph and hierarchical DB stores.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Enterprise queries and replication across heterogeneous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Conformance test suite and 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Automated configuration of data virtualization technology and security as new data sets are added to a data lake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Suite of persona-based labs and tutorial using Jupyter Notebooks.</a:t>
            </a:r>
          </a:p>
          <a:p>
            <a:pPr marL="458788" lvl="1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CD18819-67CC-814B-A7EF-54D55BF8A79B}"/>
              </a:ext>
            </a:extLst>
          </p:cNvPr>
          <p:cNvSpPr txBox="1">
            <a:spLocks/>
          </p:cNvSpPr>
          <p:nvPr/>
        </p:nvSpPr>
        <p:spPr>
          <a:xfrm>
            <a:off x="3157497" y="299514"/>
            <a:ext cx="2787715" cy="416320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Font typeface="Arial"/>
              <a:buNone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  <a:lvl2pPr marL="173038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2pPr>
            <a:lvl3pPr marL="3968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•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3pPr>
            <a:lvl4pPr marL="625475" indent="-168275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4pPr>
            <a:lvl5pPr marL="8032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»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Virtual graph of metadata maintained across distributed heterogenous metadata repositories.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Frameworks, APIs and connectors for minimizing integration cost for different types of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Virtual repository explorer 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Instance based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Controlling visibility of assets through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Scalable, secure platform configurable and customizable through connectors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Purpose-based data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Metadata versioning and provenance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Multi-tenant UI based on carbon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EBF0C48-5BD6-1847-8CBD-CCBE9763B6F8}"/>
              </a:ext>
            </a:extLst>
          </p:cNvPr>
          <p:cNvSpPr txBox="1">
            <a:spLocks/>
          </p:cNvSpPr>
          <p:nvPr/>
        </p:nvSpPr>
        <p:spPr>
          <a:xfrm>
            <a:off x="6094230" y="635620"/>
            <a:ext cx="2787715" cy="417613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Font typeface="Arial"/>
              <a:buNone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  <a:lvl2pPr marL="173038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2pPr>
            <a:lvl3pPr marL="3968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•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3pPr>
            <a:lvl4pPr marL="625475" indent="-168275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4pPr>
            <a:lvl5pPr marL="8032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»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W3C semantic standards pattern for data model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Automation of metadata acquisition through templates, daemons, discovery services and stewardship.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Classification of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Reference data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Multi-technology collaboration and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Multi-domain governance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Digital service lifecycle, from business design, development, devOps and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Comprehensive open lineage services.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3AAD82C-93E5-3B48-BADE-A0964A785110}"/>
              </a:ext>
            </a:extLst>
          </p:cNvPr>
          <p:cNvSpPr/>
          <p:nvPr/>
        </p:nvSpPr>
        <p:spPr>
          <a:xfrm>
            <a:off x="3445844" y="250258"/>
            <a:ext cx="2252312" cy="885524"/>
          </a:xfrm>
          <a:prstGeom prst="roundRect">
            <a:avLst/>
          </a:prstGeom>
          <a:noFill/>
          <a:ln>
            <a:solidFill>
              <a:srgbClr val="6DCC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7826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A picture containing building, graffiti&#10;&#10;Description automatically generated">
            <a:extLst>
              <a:ext uri="{FF2B5EF4-FFF2-40B4-BE49-F238E27FC236}">
                <a16:creationId xmlns:a16="http://schemas.microsoft.com/office/drawing/2014/main" id="{301F39F5-026A-9A41-B53B-D447D1E81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643" y="1011553"/>
            <a:ext cx="5080000" cy="36957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49C9A16B-FD0A-7A49-BC2A-26CB622CA7B2}"/>
              </a:ext>
            </a:extLst>
          </p:cNvPr>
          <p:cNvGrpSpPr/>
          <p:nvPr/>
        </p:nvGrpSpPr>
        <p:grpSpPr>
          <a:xfrm>
            <a:off x="2029360" y="938168"/>
            <a:ext cx="5710519" cy="3802106"/>
            <a:chOff x="2008093" y="1129553"/>
            <a:chExt cx="5710519" cy="3802106"/>
          </a:xfrm>
          <a:solidFill>
            <a:schemeClr val="bg1"/>
          </a:solidFill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C257C79-4E2B-994F-BCA9-F8F9AD5BF8D6}"/>
                </a:ext>
              </a:extLst>
            </p:cNvPr>
            <p:cNvSpPr/>
            <p:nvPr/>
          </p:nvSpPr>
          <p:spPr>
            <a:xfrm>
              <a:off x="2043953" y="1129553"/>
              <a:ext cx="5674659" cy="1116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DADEAB9-E54D-B349-A029-28B4EF0114D3}"/>
                </a:ext>
              </a:extLst>
            </p:cNvPr>
            <p:cNvSpPr/>
            <p:nvPr/>
          </p:nvSpPr>
          <p:spPr>
            <a:xfrm>
              <a:off x="6508376" y="1147482"/>
              <a:ext cx="1201271" cy="3784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D90C2B8-A9DB-C941-ACE5-AE3673BE13E0}"/>
                </a:ext>
              </a:extLst>
            </p:cNvPr>
            <p:cNvSpPr/>
            <p:nvPr/>
          </p:nvSpPr>
          <p:spPr>
            <a:xfrm>
              <a:off x="2008093" y="1138518"/>
              <a:ext cx="1326778" cy="37867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3B71841-F5E9-C245-9FCA-5FB39D1229C5}"/>
                </a:ext>
              </a:extLst>
            </p:cNvPr>
            <p:cNvSpPr/>
            <p:nvPr/>
          </p:nvSpPr>
          <p:spPr>
            <a:xfrm>
              <a:off x="3330387" y="4558552"/>
              <a:ext cx="3796554" cy="3508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8BA59CC-2C09-E84A-8DE7-F961F6EA1F36}"/>
                </a:ext>
              </a:extLst>
            </p:cNvPr>
            <p:cNvSpPr/>
            <p:nvPr/>
          </p:nvSpPr>
          <p:spPr>
            <a:xfrm>
              <a:off x="2057400" y="4253752"/>
              <a:ext cx="3003176" cy="3316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98B71E2-A2AD-8F49-957E-F6C1198FAA40}"/>
                </a:ext>
              </a:extLst>
            </p:cNvPr>
            <p:cNvSpPr/>
            <p:nvPr/>
          </p:nvSpPr>
          <p:spPr>
            <a:xfrm rot="618238">
              <a:off x="2353234" y="4029634"/>
              <a:ext cx="1689847" cy="3316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81134F77-CA29-3240-85F5-A97478A67240}"/>
                </a:ext>
              </a:extLst>
            </p:cNvPr>
            <p:cNvSpPr/>
            <p:nvPr/>
          </p:nvSpPr>
          <p:spPr>
            <a:xfrm rot="20335510">
              <a:off x="4361072" y="4093798"/>
              <a:ext cx="719928" cy="5812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1" name="Right Triangle 120">
              <a:extLst>
                <a:ext uri="{FF2B5EF4-FFF2-40B4-BE49-F238E27FC236}">
                  <a16:creationId xmlns:a16="http://schemas.microsoft.com/office/drawing/2014/main" id="{EB843D4F-BBB6-704E-9975-8F528E957102}"/>
                </a:ext>
              </a:extLst>
            </p:cNvPr>
            <p:cNvSpPr/>
            <p:nvPr/>
          </p:nvSpPr>
          <p:spPr>
            <a:xfrm flipH="1" flipV="1">
              <a:off x="5271247" y="2178422"/>
              <a:ext cx="1331260" cy="164054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2" name="Right Triangle 121">
              <a:extLst>
                <a:ext uri="{FF2B5EF4-FFF2-40B4-BE49-F238E27FC236}">
                  <a16:creationId xmlns:a16="http://schemas.microsoft.com/office/drawing/2014/main" id="{74390E3F-8BCD-014D-83CB-DDE2F8B9CA6D}"/>
                </a:ext>
              </a:extLst>
            </p:cNvPr>
            <p:cNvSpPr/>
            <p:nvPr/>
          </p:nvSpPr>
          <p:spPr>
            <a:xfrm rot="1142160" flipH="1" flipV="1">
              <a:off x="5531222" y="2895596"/>
              <a:ext cx="1331260" cy="164054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3" name="Right Triangle 122">
              <a:extLst>
                <a:ext uri="{FF2B5EF4-FFF2-40B4-BE49-F238E27FC236}">
                  <a16:creationId xmlns:a16="http://schemas.microsoft.com/office/drawing/2014/main" id="{D7D2F87A-9A56-4840-8A37-F3CE7C3F9501}"/>
                </a:ext>
              </a:extLst>
            </p:cNvPr>
            <p:cNvSpPr/>
            <p:nvPr/>
          </p:nvSpPr>
          <p:spPr>
            <a:xfrm rot="174424" flipH="1" flipV="1">
              <a:off x="5105398" y="2012573"/>
              <a:ext cx="1331260" cy="164054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4" name="Right Triangle 123">
              <a:extLst>
                <a:ext uri="{FF2B5EF4-FFF2-40B4-BE49-F238E27FC236}">
                  <a16:creationId xmlns:a16="http://schemas.microsoft.com/office/drawing/2014/main" id="{033A1DCF-44CF-E24C-BEB4-ED80A7BBFEC6}"/>
                </a:ext>
              </a:extLst>
            </p:cNvPr>
            <p:cNvSpPr/>
            <p:nvPr/>
          </p:nvSpPr>
          <p:spPr>
            <a:xfrm rot="21167915" flipH="1" flipV="1">
              <a:off x="4706468" y="1694328"/>
              <a:ext cx="1331260" cy="164054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5" name="Right Triangle 124">
              <a:extLst>
                <a:ext uri="{FF2B5EF4-FFF2-40B4-BE49-F238E27FC236}">
                  <a16:creationId xmlns:a16="http://schemas.microsoft.com/office/drawing/2014/main" id="{57E136B6-9B99-B740-855E-FDACEFA4671A}"/>
                </a:ext>
              </a:extLst>
            </p:cNvPr>
            <p:cNvSpPr/>
            <p:nvPr/>
          </p:nvSpPr>
          <p:spPr>
            <a:xfrm rot="19749799" flipH="1" flipV="1">
              <a:off x="4445450" y="1633765"/>
              <a:ext cx="1331260" cy="164054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7" name="Right Triangle 126">
              <a:extLst>
                <a:ext uri="{FF2B5EF4-FFF2-40B4-BE49-F238E27FC236}">
                  <a16:creationId xmlns:a16="http://schemas.microsoft.com/office/drawing/2014/main" id="{64B65FAA-038F-614A-BD64-0A6E12FC931D}"/>
                </a:ext>
              </a:extLst>
            </p:cNvPr>
            <p:cNvSpPr/>
            <p:nvPr/>
          </p:nvSpPr>
          <p:spPr>
            <a:xfrm rot="3896132" flipH="1" flipV="1">
              <a:off x="2228981" y="1426852"/>
              <a:ext cx="1331260" cy="137638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8" name="Right Triangle 127">
              <a:extLst>
                <a:ext uri="{FF2B5EF4-FFF2-40B4-BE49-F238E27FC236}">
                  <a16:creationId xmlns:a16="http://schemas.microsoft.com/office/drawing/2014/main" id="{5FFF88D5-B76B-C24A-B45B-34CF8DCCC093}"/>
                </a:ext>
              </a:extLst>
            </p:cNvPr>
            <p:cNvSpPr/>
            <p:nvPr/>
          </p:nvSpPr>
          <p:spPr>
            <a:xfrm rot="2815777" flipH="1" flipV="1">
              <a:off x="2369562" y="2561218"/>
              <a:ext cx="1405800" cy="137638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DFB9C74E-91EE-2F47-88E5-A69F02278657}"/>
                </a:ext>
              </a:extLst>
            </p:cNvPr>
            <p:cNvSpPr/>
            <p:nvPr/>
          </p:nvSpPr>
          <p:spPr>
            <a:xfrm rot="20636656">
              <a:off x="3355975" y="2578100"/>
              <a:ext cx="171450" cy="2127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EE89444-4D46-BF40-BA8F-C66E76758021}"/>
                </a:ext>
              </a:extLst>
            </p:cNvPr>
            <p:cNvSpPr/>
            <p:nvPr/>
          </p:nvSpPr>
          <p:spPr>
            <a:xfrm rot="18465543">
              <a:off x="3489325" y="2743199"/>
              <a:ext cx="171450" cy="2127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A0D1339-C3AF-3F49-90F0-21A7753D2F63}"/>
                </a:ext>
              </a:extLst>
            </p:cNvPr>
            <p:cNvSpPr/>
            <p:nvPr/>
          </p:nvSpPr>
          <p:spPr>
            <a:xfrm rot="17462386">
              <a:off x="3702849" y="2781783"/>
              <a:ext cx="171450" cy="3300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09D5998D-B420-8F4E-8218-3B24873FAD31}"/>
                </a:ext>
              </a:extLst>
            </p:cNvPr>
            <p:cNvSpPr/>
            <p:nvPr/>
          </p:nvSpPr>
          <p:spPr>
            <a:xfrm rot="19152724">
              <a:off x="3863704" y="2952205"/>
              <a:ext cx="255787" cy="3300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7E46E20-03E6-5340-AFD3-C7AD2985123B}"/>
                </a:ext>
              </a:extLst>
            </p:cNvPr>
            <p:cNvSpPr/>
            <p:nvPr/>
          </p:nvSpPr>
          <p:spPr>
            <a:xfrm rot="223896">
              <a:off x="3926786" y="3227095"/>
              <a:ext cx="180300" cy="125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E5A55A3-768F-D04D-8A1B-60F10F24FCF9}"/>
                </a:ext>
              </a:extLst>
            </p:cNvPr>
            <p:cNvSpPr/>
            <p:nvPr/>
          </p:nvSpPr>
          <p:spPr>
            <a:xfrm rot="20098126">
              <a:off x="3611978" y="3286636"/>
              <a:ext cx="402009" cy="2739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3F0ED7C8-1F2D-654A-961E-EDD430B99716}"/>
                </a:ext>
              </a:extLst>
            </p:cNvPr>
            <p:cNvSpPr/>
            <p:nvPr/>
          </p:nvSpPr>
          <p:spPr>
            <a:xfrm rot="18876911">
              <a:off x="3931786" y="3211055"/>
              <a:ext cx="89763" cy="2739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51D48B6-0A22-7E44-AE19-C20F43E6A6AA}"/>
                </a:ext>
              </a:extLst>
            </p:cNvPr>
            <p:cNvSpPr/>
            <p:nvPr/>
          </p:nvSpPr>
          <p:spPr>
            <a:xfrm rot="16432933">
              <a:off x="3922261" y="3214230"/>
              <a:ext cx="89763" cy="2739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764945D7-0E5C-ED48-89F9-486550B16445}"/>
                </a:ext>
              </a:extLst>
            </p:cNvPr>
            <p:cNvSpPr/>
            <p:nvPr/>
          </p:nvSpPr>
          <p:spPr>
            <a:xfrm rot="19152724">
              <a:off x="3181079" y="3885655"/>
              <a:ext cx="255787" cy="3300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C333033-4942-744D-9F95-87611164A49C}"/>
                </a:ext>
              </a:extLst>
            </p:cNvPr>
            <p:cNvSpPr/>
            <p:nvPr/>
          </p:nvSpPr>
          <p:spPr>
            <a:xfrm rot="16991050">
              <a:off x="4446184" y="3853757"/>
              <a:ext cx="255787" cy="5423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C868504B-6F7A-2348-891F-08378F4A4E02}"/>
                </a:ext>
              </a:extLst>
            </p:cNvPr>
            <p:cNvSpPr/>
            <p:nvPr/>
          </p:nvSpPr>
          <p:spPr>
            <a:xfrm rot="16991050">
              <a:off x="3931771" y="3930851"/>
              <a:ext cx="255787" cy="509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28BEFF5C-FFF3-D54C-8FF9-38C28C9B3DE7}"/>
                </a:ext>
              </a:extLst>
            </p:cNvPr>
            <p:cNvSpPr/>
            <p:nvPr/>
          </p:nvSpPr>
          <p:spPr>
            <a:xfrm rot="16991050">
              <a:off x="4154021" y="3873701"/>
              <a:ext cx="255787" cy="509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9D38501-AE6D-5244-BBD8-787505EA530C}"/>
                </a:ext>
              </a:extLst>
            </p:cNvPr>
            <p:cNvSpPr/>
            <p:nvPr/>
          </p:nvSpPr>
          <p:spPr>
            <a:xfrm rot="16477517">
              <a:off x="4128022" y="3980326"/>
              <a:ext cx="255787" cy="1760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3787894F-0B36-D847-81DC-F17B63E4CF33}"/>
                </a:ext>
              </a:extLst>
            </p:cNvPr>
            <p:cNvSpPr/>
            <p:nvPr/>
          </p:nvSpPr>
          <p:spPr>
            <a:xfrm rot="15286718">
              <a:off x="3692101" y="3875771"/>
              <a:ext cx="255787" cy="5309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2557173-3787-E945-B404-9880220DCDB7}"/>
                </a:ext>
              </a:extLst>
            </p:cNvPr>
            <p:cNvSpPr/>
            <p:nvPr/>
          </p:nvSpPr>
          <p:spPr>
            <a:xfrm rot="15619064">
              <a:off x="3992360" y="3979612"/>
              <a:ext cx="255787" cy="1717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842D99D-15B8-844D-B6B5-E4945D9632AB}"/>
                </a:ext>
              </a:extLst>
            </p:cNvPr>
            <p:cNvSpPr/>
            <p:nvPr/>
          </p:nvSpPr>
          <p:spPr>
            <a:xfrm rot="15619064">
              <a:off x="4935335" y="4468562"/>
              <a:ext cx="255787" cy="1717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5" name="Right Triangle 144">
              <a:extLst>
                <a:ext uri="{FF2B5EF4-FFF2-40B4-BE49-F238E27FC236}">
                  <a16:creationId xmlns:a16="http://schemas.microsoft.com/office/drawing/2014/main" id="{C3F7E26A-5A13-3A4C-8C37-108428C7B2D0}"/>
                </a:ext>
              </a:extLst>
            </p:cNvPr>
            <p:cNvSpPr/>
            <p:nvPr/>
          </p:nvSpPr>
          <p:spPr>
            <a:xfrm flipH="1" flipV="1">
              <a:off x="5397860" y="2698246"/>
              <a:ext cx="1331260" cy="108432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6" name="Right Triangle 145">
              <a:extLst>
                <a:ext uri="{FF2B5EF4-FFF2-40B4-BE49-F238E27FC236}">
                  <a16:creationId xmlns:a16="http://schemas.microsoft.com/office/drawing/2014/main" id="{A4B2F182-CCC8-EB4A-AF73-467D6D6B5317}"/>
                </a:ext>
              </a:extLst>
            </p:cNvPr>
            <p:cNvSpPr/>
            <p:nvPr/>
          </p:nvSpPr>
          <p:spPr>
            <a:xfrm rot="567598" flipH="1" flipV="1">
              <a:off x="4752704" y="2047299"/>
              <a:ext cx="842604" cy="73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A66E81-6D87-E648-9725-9B29226BE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big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FD4AE4-CF01-364F-B519-3D9969074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11</a:t>
            </a:fld>
            <a:endParaRPr lang="en-US" sz="10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F66815-25E2-114B-90BB-7B737BD59219}"/>
              </a:ext>
            </a:extLst>
          </p:cNvPr>
          <p:cNvGrpSpPr/>
          <p:nvPr/>
        </p:nvGrpSpPr>
        <p:grpSpPr>
          <a:xfrm>
            <a:off x="5003829" y="3758788"/>
            <a:ext cx="322765" cy="640115"/>
            <a:chOff x="4996011" y="3957990"/>
            <a:chExt cx="322765" cy="640115"/>
          </a:xfrm>
          <a:solidFill>
            <a:schemeClr val="bg1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58BCAD-E3A9-A14F-AE6B-E9355A4635D1}"/>
                </a:ext>
              </a:extLst>
            </p:cNvPr>
            <p:cNvSpPr/>
            <p:nvPr/>
          </p:nvSpPr>
          <p:spPr>
            <a:xfrm rot="20090349">
              <a:off x="5046072" y="4155181"/>
              <a:ext cx="220541" cy="2066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122C01-95D4-524A-95AC-F43360B6AACA}"/>
                </a:ext>
              </a:extLst>
            </p:cNvPr>
            <p:cNvSpPr/>
            <p:nvPr/>
          </p:nvSpPr>
          <p:spPr>
            <a:xfrm rot="20778295">
              <a:off x="5134875" y="4336544"/>
              <a:ext cx="168893" cy="1226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F0A203-BAFF-514B-BFF9-5C9848939FF0}"/>
                </a:ext>
              </a:extLst>
            </p:cNvPr>
            <p:cNvSpPr/>
            <p:nvPr/>
          </p:nvSpPr>
          <p:spPr>
            <a:xfrm rot="19973113">
              <a:off x="4996011" y="3957990"/>
              <a:ext cx="173912" cy="2346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7DA455-D221-6C46-A91D-E88C661C6517}"/>
                </a:ext>
              </a:extLst>
            </p:cNvPr>
            <p:cNvSpPr/>
            <p:nvPr/>
          </p:nvSpPr>
          <p:spPr>
            <a:xfrm rot="20545282">
              <a:off x="5127234" y="4326959"/>
              <a:ext cx="191542" cy="2711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723B7F3-679A-6046-A4ED-D9AE119DA74C}"/>
              </a:ext>
            </a:extLst>
          </p:cNvPr>
          <p:cNvGrpSpPr/>
          <p:nvPr/>
        </p:nvGrpSpPr>
        <p:grpSpPr>
          <a:xfrm>
            <a:off x="5145776" y="3674704"/>
            <a:ext cx="390021" cy="769067"/>
            <a:chOff x="5137958" y="3858270"/>
            <a:chExt cx="390021" cy="769067"/>
          </a:xfrm>
          <a:solidFill>
            <a:schemeClr val="bg1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DD89F6-FF2A-B54F-9639-928F242A9F85}"/>
                </a:ext>
              </a:extLst>
            </p:cNvPr>
            <p:cNvSpPr/>
            <p:nvPr/>
          </p:nvSpPr>
          <p:spPr>
            <a:xfrm rot="20090349">
              <a:off x="5238367" y="4049533"/>
              <a:ext cx="191371" cy="2066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D4CB92-2703-E842-9F27-84C4B93FACFC}"/>
                </a:ext>
              </a:extLst>
            </p:cNvPr>
            <p:cNvSpPr/>
            <p:nvPr/>
          </p:nvSpPr>
          <p:spPr>
            <a:xfrm rot="20778295">
              <a:off x="5275080" y="4222865"/>
              <a:ext cx="203896" cy="1487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7CB4831-EBB8-254E-92BA-A6296AB86093}"/>
                </a:ext>
              </a:extLst>
            </p:cNvPr>
            <p:cNvSpPr/>
            <p:nvPr/>
          </p:nvSpPr>
          <p:spPr>
            <a:xfrm rot="19973113">
              <a:off x="5137958" y="3858270"/>
              <a:ext cx="218627" cy="2346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D2ECAB-CD8E-554E-B3FD-EED173989A70}"/>
                </a:ext>
              </a:extLst>
            </p:cNvPr>
            <p:cNvSpPr/>
            <p:nvPr/>
          </p:nvSpPr>
          <p:spPr>
            <a:xfrm rot="20545282">
              <a:off x="5313052" y="4295394"/>
              <a:ext cx="214927" cy="3319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51AA842-2B75-2C4D-9193-7FA13D2454D7}"/>
              </a:ext>
            </a:extLst>
          </p:cNvPr>
          <p:cNvGrpSpPr/>
          <p:nvPr/>
        </p:nvGrpSpPr>
        <p:grpSpPr>
          <a:xfrm>
            <a:off x="3383755" y="2926148"/>
            <a:ext cx="2088963" cy="961541"/>
            <a:chOff x="3384517" y="3137216"/>
            <a:chExt cx="2088963" cy="961541"/>
          </a:xfrm>
          <a:solidFill>
            <a:schemeClr val="bg1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AA7239-E3DB-D243-813A-AC3BED266EE3}"/>
                </a:ext>
              </a:extLst>
            </p:cNvPr>
            <p:cNvSpPr/>
            <p:nvPr/>
          </p:nvSpPr>
          <p:spPr>
            <a:xfrm rot="712213">
              <a:off x="5233818" y="3137216"/>
              <a:ext cx="239662" cy="339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635333-479F-9148-A82C-CB720988CA50}"/>
                </a:ext>
              </a:extLst>
            </p:cNvPr>
            <p:cNvSpPr/>
            <p:nvPr/>
          </p:nvSpPr>
          <p:spPr>
            <a:xfrm rot="1768575">
              <a:off x="5164559" y="3427575"/>
              <a:ext cx="196223" cy="318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FDF518-9D28-1D4D-B5DB-9879170E7D22}"/>
                </a:ext>
              </a:extLst>
            </p:cNvPr>
            <p:cNvSpPr/>
            <p:nvPr/>
          </p:nvSpPr>
          <p:spPr>
            <a:xfrm rot="3191838">
              <a:off x="4979789" y="3676433"/>
              <a:ext cx="246821" cy="318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AC8B5ED-F867-3F49-B0FC-3B80020D5FEE}"/>
                </a:ext>
              </a:extLst>
            </p:cNvPr>
            <p:cNvSpPr/>
            <p:nvPr/>
          </p:nvSpPr>
          <p:spPr>
            <a:xfrm rot="5013839">
              <a:off x="4708423" y="3756963"/>
              <a:ext cx="247003" cy="3595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A76886-F57D-5342-9B6C-A666A2635E87}"/>
                </a:ext>
              </a:extLst>
            </p:cNvPr>
            <p:cNvSpPr/>
            <p:nvPr/>
          </p:nvSpPr>
          <p:spPr>
            <a:xfrm rot="6407655">
              <a:off x="4426120" y="3746257"/>
              <a:ext cx="238489" cy="318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07C58A1-2330-DD4A-B486-3EC641E30EF2}"/>
                </a:ext>
              </a:extLst>
            </p:cNvPr>
            <p:cNvSpPr/>
            <p:nvPr/>
          </p:nvSpPr>
          <p:spPr>
            <a:xfrm rot="5612953">
              <a:off x="4135367" y="3674266"/>
              <a:ext cx="233914" cy="355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3E8E8A2-F654-7B45-B42F-73B42D08B27E}"/>
                </a:ext>
              </a:extLst>
            </p:cNvPr>
            <p:cNvSpPr/>
            <p:nvPr/>
          </p:nvSpPr>
          <p:spPr>
            <a:xfrm rot="4643418">
              <a:off x="3825073" y="3722498"/>
              <a:ext cx="249017" cy="318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66F821D-8B30-CA48-97DC-F6B17F3D923F}"/>
                </a:ext>
              </a:extLst>
            </p:cNvPr>
            <p:cNvSpPr/>
            <p:nvPr/>
          </p:nvSpPr>
          <p:spPr>
            <a:xfrm rot="4254769">
              <a:off x="3605770" y="3797671"/>
              <a:ext cx="233647" cy="318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8D38E5E-C8C0-624D-9098-CA4948E3994F}"/>
                </a:ext>
              </a:extLst>
            </p:cNvPr>
            <p:cNvSpPr/>
            <p:nvPr/>
          </p:nvSpPr>
          <p:spPr>
            <a:xfrm rot="4254769">
              <a:off x="3466572" y="3893655"/>
              <a:ext cx="207436" cy="202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FDD477-DCD9-074C-968E-E032A176A870}"/>
                </a:ext>
              </a:extLst>
            </p:cNvPr>
            <p:cNvSpPr/>
            <p:nvPr/>
          </p:nvSpPr>
          <p:spPr>
            <a:xfrm rot="2235329">
              <a:off x="3384517" y="3877770"/>
              <a:ext cx="251896" cy="1545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9B88F4A-8DBF-A94B-B1AE-ECAADA4AF5DA}"/>
                </a:ext>
              </a:extLst>
            </p:cNvPr>
            <p:cNvSpPr/>
            <p:nvPr/>
          </p:nvSpPr>
          <p:spPr>
            <a:xfrm rot="2235329">
              <a:off x="3398677" y="3930695"/>
              <a:ext cx="130060" cy="1287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7355658-1C5B-384B-AA6A-75BAFAB43BC0}"/>
              </a:ext>
            </a:extLst>
          </p:cNvPr>
          <p:cNvGrpSpPr/>
          <p:nvPr/>
        </p:nvGrpSpPr>
        <p:grpSpPr>
          <a:xfrm>
            <a:off x="3502420" y="2306653"/>
            <a:ext cx="908648" cy="813722"/>
            <a:chOff x="3494602" y="2519302"/>
            <a:chExt cx="908648" cy="813722"/>
          </a:xfrm>
          <a:solidFill>
            <a:schemeClr val="bg1"/>
          </a:solidFill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560D2E8-16D2-B444-A13C-FBF9B0D2D416}"/>
                </a:ext>
              </a:extLst>
            </p:cNvPr>
            <p:cNvGrpSpPr/>
            <p:nvPr/>
          </p:nvGrpSpPr>
          <p:grpSpPr>
            <a:xfrm>
              <a:off x="3494602" y="2519302"/>
              <a:ext cx="862728" cy="710762"/>
              <a:chOff x="3494602" y="2519302"/>
              <a:chExt cx="862728" cy="710762"/>
            </a:xfrm>
            <a:grpFill/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5D335B4-B0EC-8B40-985F-6924EFAC68C8}"/>
                  </a:ext>
                </a:extLst>
              </p:cNvPr>
              <p:cNvSpPr/>
              <p:nvPr/>
            </p:nvSpPr>
            <p:spPr>
              <a:xfrm rot="19211675">
                <a:off x="4119934" y="2933169"/>
                <a:ext cx="144966" cy="1656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23A4033-9C4F-AD4E-9D59-C8289DBDC5AB}"/>
                  </a:ext>
                </a:extLst>
              </p:cNvPr>
              <p:cNvSpPr/>
              <p:nvPr/>
            </p:nvSpPr>
            <p:spPr>
              <a:xfrm rot="19211675">
                <a:off x="4190662" y="3021926"/>
                <a:ext cx="144966" cy="18710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747524E-20CA-F744-A9CC-7107D7BE3FC2}"/>
                  </a:ext>
                </a:extLst>
              </p:cNvPr>
              <p:cNvSpPr/>
              <p:nvPr/>
            </p:nvSpPr>
            <p:spPr>
              <a:xfrm rot="19211675">
                <a:off x="4011925" y="2828964"/>
                <a:ext cx="144966" cy="18665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66C657-DBE3-5B46-8FE8-690EEC3C4021}"/>
                  </a:ext>
                </a:extLst>
              </p:cNvPr>
              <p:cNvSpPr/>
              <p:nvPr/>
            </p:nvSpPr>
            <p:spPr>
              <a:xfrm rot="17698643">
                <a:off x="3681367" y="2673473"/>
                <a:ext cx="165679" cy="208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14C745-D154-6C45-A7B2-51CE9948B94E}"/>
                  </a:ext>
                </a:extLst>
              </p:cNvPr>
              <p:cNvSpPr/>
              <p:nvPr/>
            </p:nvSpPr>
            <p:spPr>
              <a:xfrm rot="17820922">
                <a:off x="3850492" y="2748660"/>
                <a:ext cx="189745" cy="20905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5CB8C55-43C1-6945-8997-2638F9C7B927}"/>
                  </a:ext>
                </a:extLst>
              </p:cNvPr>
              <p:cNvSpPr/>
              <p:nvPr/>
            </p:nvSpPr>
            <p:spPr>
              <a:xfrm rot="18473634">
                <a:off x="3552467" y="2634396"/>
                <a:ext cx="183722" cy="1709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FD728A-BF08-204E-99AA-4134FC081F60}"/>
                  </a:ext>
                </a:extLst>
              </p:cNvPr>
              <p:cNvSpPr/>
              <p:nvPr/>
            </p:nvSpPr>
            <p:spPr>
              <a:xfrm rot="20642177">
                <a:off x="3494602" y="2519302"/>
                <a:ext cx="184111" cy="1833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FFF5FE6-33FA-184D-A7D0-B71AF68F4367}"/>
                  </a:ext>
                </a:extLst>
              </p:cNvPr>
              <p:cNvSpPr/>
              <p:nvPr/>
            </p:nvSpPr>
            <p:spPr>
              <a:xfrm rot="19211675">
                <a:off x="4233748" y="3071114"/>
                <a:ext cx="123582" cy="1589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59" name="Right Triangle 58">
              <a:extLst>
                <a:ext uri="{FF2B5EF4-FFF2-40B4-BE49-F238E27FC236}">
                  <a16:creationId xmlns:a16="http://schemas.microsoft.com/office/drawing/2014/main" id="{58AC6AEF-1A2B-4347-82AA-656DE5CAB0C2}"/>
                </a:ext>
              </a:extLst>
            </p:cNvPr>
            <p:cNvSpPr/>
            <p:nvPr/>
          </p:nvSpPr>
          <p:spPr>
            <a:xfrm rot="4440540" flipV="1">
              <a:off x="4275608" y="3205382"/>
              <a:ext cx="118370" cy="13691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66B8FA3-2748-5944-AAD9-29CE3F065240}"/>
              </a:ext>
            </a:extLst>
          </p:cNvPr>
          <p:cNvGrpSpPr/>
          <p:nvPr/>
        </p:nvGrpSpPr>
        <p:grpSpPr>
          <a:xfrm>
            <a:off x="3444512" y="2089226"/>
            <a:ext cx="3083288" cy="2332577"/>
            <a:chOff x="3444512" y="2301876"/>
            <a:chExt cx="3083288" cy="2332577"/>
          </a:xfrm>
          <a:solidFill>
            <a:schemeClr val="bg1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06E135-625B-B54A-B3A0-D3414D53EB0E}"/>
                </a:ext>
              </a:extLst>
            </p:cNvPr>
            <p:cNvSpPr/>
            <p:nvPr/>
          </p:nvSpPr>
          <p:spPr>
            <a:xfrm rot="21321627">
              <a:off x="4812652" y="2836178"/>
              <a:ext cx="178789" cy="155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DB6FBA9-2314-CE45-BD5B-8D2D50CBD9DD}"/>
                </a:ext>
              </a:extLst>
            </p:cNvPr>
            <p:cNvSpPr/>
            <p:nvPr/>
          </p:nvSpPr>
          <p:spPr>
            <a:xfrm>
              <a:off x="4963767" y="2853475"/>
              <a:ext cx="144966" cy="1226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69B47CD-BFE8-624E-BE53-EA2041ECFC64}"/>
                </a:ext>
              </a:extLst>
            </p:cNvPr>
            <p:cNvSpPr/>
            <p:nvPr/>
          </p:nvSpPr>
          <p:spPr>
            <a:xfrm rot="798756">
              <a:off x="4865341" y="2913799"/>
              <a:ext cx="14496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C0B3F1-36EA-8F45-A78B-C714238DF868}"/>
                </a:ext>
              </a:extLst>
            </p:cNvPr>
            <p:cNvSpPr/>
            <p:nvPr/>
          </p:nvSpPr>
          <p:spPr>
            <a:xfrm rot="20499642">
              <a:off x="4979643" y="2945550"/>
              <a:ext cx="14496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CE05C14-A519-4D4F-A35F-EBD40441AC42}"/>
                </a:ext>
              </a:extLst>
            </p:cNvPr>
            <p:cNvSpPr/>
            <p:nvPr/>
          </p:nvSpPr>
          <p:spPr>
            <a:xfrm rot="2252290">
              <a:off x="4773267" y="3082075"/>
              <a:ext cx="14496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39B6054-8392-9648-8332-457D22989391}"/>
                </a:ext>
              </a:extLst>
            </p:cNvPr>
            <p:cNvSpPr/>
            <p:nvPr/>
          </p:nvSpPr>
          <p:spPr>
            <a:xfrm rot="2252290">
              <a:off x="4855817" y="3107475"/>
              <a:ext cx="14496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858C0A7-03F2-1649-97AB-65ED3FABE63A}"/>
                </a:ext>
              </a:extLst>
            </p:cNvPr>
            <p:cNvSpPr/>
            <p:nvPr/>
          </p:nvSpPr>
          <p:spPr>
            <a:xfrm rot="683446">
              <a:off x="4944367" y="2913027"/>
              <a:ext cx="326502" cy="5371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B7DF9F4-C66C-F44F-8334-95414CBAB8D6}"/>
                </a:ext>
              </a:extLst>
            </p:cNvPr>
            <p:cNvSpPr/>
            <p:nvPr/>
          </p:nvSpPr>
          <p:spPr>
            <a:xfrm rot="2010628">
              <a:off x="4887568" y="3326553"/>
              <a:ext cx="14496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58C52AA-3BAA-2B48-BE0E-B9B05880945E}"/>
                </a:ext>
              </a:extLst>
            </p:cNvPr>
            <p:cNvSpPr/>
            <p:nvPr/>
          </p:nvSpPr>
          <p:spPr>
            <a:xfrm rot="2010628">
              <a:off x="4751043" y="3297978"/>
              <a:ext cx="14496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8485037-750D-6F4F-9C5D-1C8A516D4A32}"/>
                </a:ext>
              </a:extLst>
            </p:cNvPr>
            <p:cNvSpPr/>
            <p:nvPr/>
          </p:nvSpPr>
          <p:spPr>
            <a:xfrm rot="2591432">
              <a:off x="4662859" y="3249953"/>
              <a:ext cx="144966" cy="176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2C3CAE6-C074-A145-822D-216129D4109C}"/>
                </a:ext>
              </a:extLst>
            </p:cNvPr>
            <p:cNvSpPr/>
            <p:nvPr/>
          </p:nvSpPr>
          <p:spPr>
            <a:xfrm rot="2010628">
              <a:off x="4633567" y="3278928"/>
              <a:ext cx="14496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E355BC-6993-934A-8DAD-9366DC6BD542}"/>
                </a:ext>
              </a:extLst>
            </p:cNvPr>
            <p:cNvSpPr/>
            <p:nvPr/>
          </p:nvSpPr>
          <p:spPr>
            <a:xfrm rot="2010628">
              <a:off x="4865342" y="3371003"/>
              <a:ext cx="14496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5FBEAC3-92A7-1947-A7DA-F0CC73F42546}"/>
                </a:ext>
              </a:extLst>
            </p:cNvPr>
            <p:cNvSpPr/>
            <p:nvPr/>
          </p:nvSpPr>
          <p:spPr>
            <a:xfrm rot="18082170">
              <a:off x="4591301" y="2316318"/>
              <a:ext cx="144966" cy="7211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ED9C8166-7CB9-3C43-88C5-567FFEBB8D7E}"/>
                </a:ext>
              </a:extLst>
            </p:cNvPr>
            <p:cNvSpPr/>
            <p:nvPr/>
          </p:nvSpPr>
          <p:spPr>
            <a:xfrm flipH="1" flipV="1">
              <a:off x="4479925" y="2301876"/>
              <a:ext cx="165100" cy="18097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6BEAB14A-5D68-D542-9663-8CD26C6DC99B}"/>
                </a:ext>
              </a:extLst>
            </p:cNvPr>
            <p:cNvSpPr/>
            <p:nvPr/>
          </p:nvSpPr>
          <p:spPr>
            <a:xfrm flipV="1">
              <a:off x="4857750" y="2422523"/>
              <a:ext cx="228599" cy="21272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5E8C880-667C-A440-8716-9DA9F0CDC9AB}"/>
                </a:ext>
              </a:extLst>
            </p:cNvPr>
            <p:cNvSpPr/>
            <p:nvPr/>
          </p:nvSpPr>
          <p:spPr>
            <a:xfrm rot="407468">
              <a:off x="4621613" y="2330913"/>
              <a:ext cx="332451" cy="155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5" name="Right Triangle 54">
              <a:extLst>
                <a:ext uri="{FF2B5EF4-FFF2-40B4-BE49-F238E27FC236}">
                  <a16:creationId xmlns:a16="http://schemas.microsoft.com/office/drawing/2014/main" id="{6BC1D989-7E9F-EE4E-827D-0E7AD0EDBD62}"/>
                </a:ext>
              </a:extLst>
            </p:cNvPr>
            <p:cNvSpPr/>
            <p:nvPr/>
          </p:nvSpPr>
          <p:spPr>
            <a:xfrm rot="1477384" flipH="1" flipV="1">
              <a:off x="4514850" y="2403476"/>
              <a:ext cx="165100" cy="18097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A930801-0F33-9046-A9A9-883EC00C7C14}"/>
                </a:ext>
              </a:extLst>
            </p:cNvPr>
            <p:cNvSpPr/>
            <p:nvPr/>
          </p:nvSpPr>
          <p:spPr>
            <a:xfrm rot="18082170">
              <a:off x="4508185" y="2491309"/>
              <a:ext cx="385462" cy="1472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86A28FE-2950-FE4C-A741-7F87423D6E4E}"/>
                </a:ext>
              </a:extLst>
            </p:cNvPr>
            <p:cNvSpPr/>
            <p:nvPr/>
          </p:nvSpPr>
          <p:spPr>
            <a:xfrm rot="19211675">
              <a:off x="4805674" y="2435264"/>
              <a:ext cx="144966" cy="1866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3E61632-D096-3B4D-B18E-5AAA29DA75D0}"/>
                </a:ext>
              </a:extLst>
            </p:cNvPr>
            <p:cNvSpPr/>
            <p:nvPr/>
          </p:nvSpPr>
          <p:spPr>
            <a:xfrm rot="16766159">
              <a:off x="4735768" y="2434188"/>
              <a:ext cx="144966" cy="3412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1A5EF2D-D375-B34A-8AE2-7764195B9EB4}"/>
                </a:ext>
              </a:extLst>
            </p:cNvPr>
            <p:cNvSpPr/>
            <p:nvPr/>
          </p:nvSpPr>
          <p:spPr>
            <a:xfrm rot="14474256">
              <a:off x="4705189" y="2716384"/>
              <a:ext cx="385511" cy="208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02EB925-AF69-3347-A404-85F9569FCE72}"/>
                </a:ext>
              </a:extLst>
            </p:cNvPr>
            <p:cNvSpPr/>
            <p:nvPr/>
          </p:nvSpPr>
          <p:spPr>
            <a:xfrm rot="2945456">
              <a:off x="4224942" y="2528242"/>
              <a:ext cx="281861" cy="3632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418883B-B20A-4E48-A17B-E59D796F6A82}"/>
                </a:ext>
              </a:extLst>
            </p:cNvPr>
            <p:cNvSpPr/>
            <p:nvPr/>
          </p:nvSpPr>
          <p:spPr>
            <a:xfrm rot="3772957">
              <a:off x="4259867" y="2556816"/>
              <a:ext cx="281861" cy="3632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A137622-987C-464F-80C8-66AF31872A3D}"/>
                </a:ext>
              </a:extLst>
            </p:cNvPr>
            <p:cNvSpPr/>
            <p:nvPr/>
          </p:nvSpPr>
          <p:spPr>
            <a:xfrm rot="4432680">
              <a:off x="3684103" y="2457238"/>
              <a:ext cx="106692" cy="1451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01D5C21-468F-CB4D-B861-40465747B4B3}"/>
                </a:ext>
              </a:extLst>
            </p:cNvPr>
            <p:cNvSpPr/>
            <p:nvPr/>
          </p:nvSpPr>
          <p:spPr>
            <a:xfrm rot="4432680">
              <a:off x="3681340" y="2522253"/>
              <a:ext cx="106692" cy="1129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40F5DE5-B571-4342-B770-6EC13F9CE6EB}"/>
                </a:ext>
              </a:extLst>
            </p:cNvPr>
            <p:cNvSpPr/>
            <p:nvPr/>
          </p:nvSpPr>
          <p:spPr>
            <a:xfrm rot="3120427">
              <a:off x="3748015" y="2557178"/>
              <a:ext cx="106692" cy="1129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A25FE52-F9FF-0247-B143-3FE4F8B3E7F1}"/>
                </a:ext>
              </a:extLst>
            </p:cNvPr>
            <p:cNvSpPr/>
            <p:nvPr/>
          </p:nvSpPr>
          <p:spPr>
            <a:xfrm rot="1222997">
              <a:off x="3715909" y="2571855"/>
              <a:ext cx="118037" cy="1129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FD17FDB-CE7E-E84B-8631-A466DBC2CA14}"/>
                </a:ext>
              </a:extLst>
            </p:cNvPr>
            <p:cNvSpPr/>
            <p:nvPr/>
          </p:nvSpPr>
          <p:spPr>
            <a:xfrm rot="1222997">
              <a:off x="3804321" y="2664117"/>
              <a:ext cx="342711" cy="105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E88139F-72C2-8D4C-BD6B-883F31F24A16}"/>
                </a:ext>
              </a:extLst>
            </p:cNvPr>
            <p:cNvSpPr/>
            <p:nvPr/>
          </p:nvSpPr>
          <p:spPr>
            <a:xfrm rot="15162477">
              <a:off x="4169526" y="2542112"/>
              <a:ext cx="131978" cy="3412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742762C-3318-6C41-84F0-A04DB2869C5A}"/>
                </a:ext>
              </a:extLst>
            </p:cNvPr>
            <p:cNvSpPr/>
            <p:nvPr/>
          </p:nvSpPr>
          <p:spPr>
            <a:xfrm rot="13448563">
              <a:off x="4137141" y="2700708"/>
              <a:ext cx="131978" cy="1935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97BEE7C-5205-2742-9849-B106C7094809}"/>
                </a:ext>
              </a:extLst>
            </p:cNvPr>
            <p:cNvSpPr/>
            <p:nvPr/>
          </p:nvSpPr>
          <p:spPr>
            <a:xfrm rot="14047048">
              <a:off x="4235566" y="2783257"/>
              <a:ext cx="131978" cy="1935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DC3FD2A-5E4D-B34F-A373-E2DA2D16B31B}"/>
                </a:ext>
              </a:extLst>
            </p:cNvPr>
            <p:cNvSpPr/>
            <p:nvPr/>
          </p:nvSpPr>
          <p:spPr>
            <a:xfrm rot="4578440">
              <a:off x="4543218" y="3277888"/>
              <a:ext cx="182039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F3289B6-AD89-724F-8052-C788966BF788}"/>
                </a:ext>
              </a:extLst>
            </p:cNvPr>
            <p:cNvSpPr/>
            <p:nvPr/>
          </p:nvSpPr>
          <p:spPr>
            <a:xfrm rot="6363022">
              <a:off x="4317793" y="3271538"/>
              <a:ext cx="182039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99D45B6-B31F-D843-8415-2E75C45F2D74}"/>
                </a:ext>
              </a:extLst>
            </p:cNvPr>
            <p:cNvSpPr/>
            <p:nvPr/>
          </p:nvSpPr>
          <p:spPr>
            <a:xfrm rot="3779056">
              <a:off x="4423586" y="3360382"/>
              <a:ext cx="135671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E54CC16-AE49-EC43-B692-54E4EB381D56}"/>
                </a:ext>
              </a:extLst>
            </p:cNvPr>
            <p:cNvSpPr/>
            <p:nvPr/>
          </p:nvSpPr>
          <p:spPr>
            <a:xfrm rot="6304736">
              <a:off x="4636310" y="3350856"/>
              <a:ext cx="135671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E075B7C-FBC3-5B4F-90C5-FB2424DC57A9}"/>
                </a:ext>
              </a:extLst>
            </p:cNvPr>
            <p:cNvSpPr/>
            <p:nvPr/>
          </p:nvSpPr>
          <p:spPr>
            <a:xfrm rot="8077569">
              <a:off x="4182486" y="3157522"/>
              <a:ext cx="11044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1CBB5B0-51C7-AF4A-8FA0-1D4B63938F15}"/>
                </a:ext>
              </a:extLst>
            </p:cNvPr>
            <p:cNvSpPr/>
            <p:nvPr/>
          </p:nvSpPr>
          <p:spPr>
            <a:xfrm rot="10800000">
              <a:off x="4109462" y="3211497"/>
              <a:ext cx="11044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B745384-F47A-2544-8527-B80FB65BFBF3}"/>
                </a:ext>
              </a:extLst>
            </p:cNvPr>
            <p:cNvSpPr/>
            <p:nvPr/>
          </p:nvSpPr>
          <p:spPr>
            <a:xfrm rot="10800000">
              <a:off x="4201537" y="3306747"/>
              <a:ext cx="110446" cy="4238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7E52340-990C-8449-8FF5-94E7F73627F3}"/>
                </a:ext>
              </a:extLst>
            </p:cNvPr>
            <p:cNvSpPr/>
            <p:nvPr/>
          </p:nvSpPr>
          <p:spPr>
            <a:xfrm rot="11042143">
              <a:off x="4107818" y="3309888"/>
              <a:ext cx="328735" cy="4238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1" name="Right Triangle 80">
              <a:extLst>
                <a:ext uri="{FF2B5EF4-FFF2-40B4-BE49-F238E27FC236}">
                  <a16:creationId xmlns:a16="http://schemas.microsoft.com/office/drawing/2014/main" id="{7ABA972C-F96A-3B49-A576-0FC8B842C5E7}"/>
                </a:ext>
              </a:extLst>
            </p:cNvPr>
            <p:cNvSpPr/>
            <p:nvPr/>
          </p:nvSpPr>
          <p:spPr>
            <a:xfrm rot="2720841" flipV="1">
              <a:off x="3561838" y="3615927"/>
              <a:ext cx="101600" cy="33625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8A4030E-B24F-4D43-870C-AFF5D6E49D08}"/>
                </a:ext>
              </a:extLst>
            </p:cNvPr>
            <p:cNvSpPr/>
            <p:nvPr/>
          </p:nvSpPr>
          <p:spPr>
            <a:xfrm rot="3763557">
              <a:off x="3712874" y="3586648"/>
              <a:ext cx="135671" cy="1447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E2144AD-9FC1-974C-9FBC-507449787953}"/>
                </a:ext>
              </a:extLst>
            </p:cNvPr>
            <p:cNvSpPr/>
            <p:nvPr/>
          </p:nvSpPr>
          <p:spPr>
            <a:xfrm rot="4266379">
              <a:off x="3833523" y="3532673"/>
              <a:ext cx="135671" cy="1447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EA85DC1-4501-1E4D-BEFD-E0B32F3CE307}"/>
                </a:ext>
              </a:extLst>
            </p:cNvPr>
            <p:cNvSpPr/>
            <p:nvPr/>
          </p:nvSpPr>
          <p:spPr>
            <a:xfrm rot="4266379">
              <a:off x="3957348" y="3494573"/>
              <a:ext cx="135671" cy="1447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18215B8-8BB4-9C42-8D62-7C699E57CA54}"/>
                </a:ext>
              </a:extLst>
            </p:cNvPr>
            <p:cNvSpPr/>
            <p:nvPr/>
          </p:nvSpPr>
          <p:spPr>
            <a:xfrm rot="2657465">
              <a:off x="3979905" y="3368334"/>
              <a:ext cx="135671" cy="4074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3FE63F4-99C1-C748-9701-4A6C28B42D08}"/>
                </a:ext>
              </a:extLst>
            </p:cNvPr>
            <p:cNvSpPr/>
            <p:nvPr/>
          </p:nvSpPr>
          <p:spPr>
            <a:xfrm rot="4616385">
              <a:off x="3920570" y="3417915"/>
              <a:ext cx="135671" cy="5514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B641913-5E32-1E48-AABE-F2C0F6D6666A}"/>
                </a:ext>
              </a:extLst>
            </p:cNvPr>
            <p:cNvSpPr/>
            <p:nvPr/>
          </p:nvSpPr>
          <p:spPr>
            <a:xfrm rot="3177514">
              <a:off x="4887568" y="3428153"/>
              <a:ext cx="14496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8" name="Right Triangle 87">
              <a:extLst>
                <a:ext uri="{FF2B5EF4-FFF2-40B4-BE49-F238E27FC236}">
                  <a16:creationId xmlns:a16="http://schemas.microsoft.com/office/drawing/2014/main" id="{413DC5F2-A9C0-EB48-95B6-7F4C96DDF53F}"/>
                </a:ext>
              </a:extLst>
            </p:cNvPr>
            <p:cNvSpPr/>
            <p:nvPr/>
          </p:nvSpPr>
          <p:spPr>
            <a:xfrm rot="8211735" flipV="1">
              <a:off x="4847327" y="3666650"/>
              <a:ext cx="101600" cy="12310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8115C9B-A235-C540-A080-1034461CCCAD}"/>
                </a:ext>
              </a:extLst>
            </p:cNvPr>
            <p:cNvSpPr/>
            <p:nvPr/>
          </p:nvSpPr>
          <p:spPr>
            <a:xfrm rot="4331821">
              <a:off x="3601062" y="3698886"/>
              <a:ext cx="88052" cy="2397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0BD4CFA-304B-6749-A5FF-7679898DE233}"/>
                </a:ext>
              </a:extLst>
            </p:cNvPr>
            <p:cNvSpPr/>
            <p:nvPr/>
          </p:nvSpPr>
          <p:spPr>
            <a:xfrm rot="4331821">
              <a:off x="3661387" y="3629037"/>
              <a:ext cx="88052" cy="2397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1" name="Right Triangle 90">
              <a:extLst>
                <a:ext uri="{FF2B5EF4-FFF2-40B4-BE49-F238E27FC236}">
                  <a16:creationId xmlns:a16="http://schemas.microsoft.com/office/drawing/2014/main" id="{AB4C8028-C488-1D4D-867D-8056184588A7}"/>
                </a:ext>
              </a:extLst>
            </p:cNvPr>
            <p:cNvSpPr/>
            <p:nvPr/>
          </p:nvSpPr>
          <p:spPr>
            <a:xfrm rot="4765686" flipV="1">
              <a:off x="3461847" y="3831315"/>
              <a:ext cx="67842" cy="7601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0294238-085F-8A46-A713-9E8D81350F4B}"/>
                </a:ext>
              </a:extLst>
            </p:cNvPr>
            <p:cNvSpPr/>
            <p:nvPr/>
          </p:nvSpPr>
          <p:spPr>
            <a:xfrm rot="3177514">
              <a:off x="4979194" y="3604269"/>
              <a:ext cx="49343" cy="2330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A24BBD6-6E49-C341-B20A-29ACCDE30A3E}"/>
                </a:ext>
              </a:extLst>
            </p:cNvPr>
            <p:cNvSpPr/>
            <p:nvPr/>
          </p:nvSpPr>
          <p:spPr>
            <a:xfrm rot="3177514">
              <a:off x="4990999" y="3514037"/>
              <a:ext cx="85782" cy="2330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581B4E8-1B39-F849-A36C-4BC30DD6A187}"/>
                </a:ext>
              </a:extLst>
            </p:cNvPr>
            <p:cNvSpPr/>
            <p:nvPr/>
          </p:nvSpPr>
          <p:spPr>
            <a:xfrm rot="1965635">
              <a:off x="4881605" y="3379551"/>
              <a:ext cx="301207" cy="2330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87115AD-3C70-3B42-9723-13BD6EAD8A76}"/>
                </a:ext>
              </a:extLst>
            </p:cNvPr>
            <p:cNvSpPr/>
            <p:nvPr/>
          </p:nvSpPr>
          <p:spPr>
            <a:xfrm rot="3744574">
              <a:off x="4500219" y="2602651"/>
              <a:ext cx="144966" cy="24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0041B84-5093-3C42-9671-D16946EA3966}"/>
                </a:ext>
              </a:extLst>
            </p:cNvPr>
            <p:cNvSpPr/>
            <p:nvPr/>
          </p:nvSpPr>
          <p:spPr>
            <a:xfrm rot="21393940">
              <a:off x="4997144" y="2844975"/>
              <a:ext cx="544429" cy="208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194746E-CC9B-DA44-89AF-9D13DE6B346E}"/>
                </a:ext>
              </a:extLst>
            </p:cNvPr>
            <p:cNvSpPr/>
            <p:nvPr/>
          </p:nvSpPr>
          <p:spPr>
            <a:xfrm rot="753901">
              <a:off x="5108268" y="2946575"/>
              <a:ext cx="544429" cy="2083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DFF01B6-5E4D-BD47-9A3C-1771DD6F413C}"/>
                </a:ext>
              </a:extLst>
            </p:cNvPr>
            <p:cNvSpPr/>
            <p:nvPr/>
          </p:nvSpPr>
          <p:spPr>
            <a:xfrm rot="18372791">
              <a:off x="5507186" y="2659616"/>
              <a:ext cx="248066" cy="7230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339B5FD-9D83-8A43-9906-3607B79BC9AF}"/>
                </a:ext>
              </a:extLst>
            </p:cNvPr>
            <p:cNvSpPr/>
            <p:nvPr/>
          </p:nvSpPr>
          <p:spPr>
            <a:xfrm rot="20234028">
              <a:off x="5907991" y="2872833"/>
              <a:ext cx="224720" cy="15227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A89DFCE-6AEC-4648-8D45-3D99F5A984AE}"/>
                </a:ext>
              </a:extLst>
            </p:cNvPr>
            <p:cNvSpPr/>
            <p:nvPr/>
          </p:nvSpPr>
          <p:spPr>
            <a:xfrm rot="20234028">
              <a:off x="5596471" y="3014352"/>
              <a:ext cx="456638" cy="834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C6DD931-5534-294D-AEE4-E1113E8FBDEA}"/>
                </a:ext>
              </a:extLst>
            </p:cNvPr>
            <p:cNvSpPr/>
            <p:nvPr/>
          </p:nvSpPr>
          <p:spPr>
            <a:xfrm rot="20234028">
              <a:off x="5845760" y="3176467"/>
              <a:ext cx="249662" cy="3692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D3AAF17-D25A-6F4F-9AD2-1FF4714AD9F4}"/>
                </a:ext>
              </a:extLst>
            </p:cNvPr>
            <p:cNvSpPr/>
            <p:nvPr/>
          </p:nvSpPr>
          <p:spPr>
            <a:xfrm rot="19381300">
              <a:off x="5668599" y="2938844"/>
              <a:ext cx="224720" cy="1541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1849B06-F3F1-B648-A11E-8990A7841ACB}"/>
                </a:ext>
              </a:extLst>
            </p:cNvPr>
            <p:cNvSpPr/>
            <p:nvPr/>
          </p:nvSpPr>
          <p:spPr>
            <a:xfrm rot="19769160">
              <a:off x="5741625" y="3062670"/>
              <a:ext cx="224720" cy="1541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0DAFFB6-D257-D74B-902E-3CC07D94E2FF}"/>
                </a:ext>
              </a:extLst>
            </p:cNvPr>
            <p:cNvSpPr/>
            <p:nvPr/>
          </p:nvSpPr>
          <p:spPr>
            <a:xfrm rot="20234028">
              <a:off x="5404190" y="3628123"/>
              <a:ext cx="746864" cy="834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6E5240D-7059-0946-AC10-E2D75096F37A}"/>
                </a:ext>
              </a:extLst>
            </p:cNvPr>
            <p:cNvSpPr/>
            <p:nvPr/>
          </p:nvSpPr>
          <p:spPr>
            <a:xfrm rot="630090">
              <a:off x="5430214" y="3145708"/>
              <a:ext cx="508109" cy="7230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CFE988C-A5CD-8441-AA10-6D0DA69C77D4}"/>
                </a:ext>
              </a:extLst>
            </p:cNvPr>
            <p:cNvSpPr/>
            <p:nvPr/>
          </p:nvSpPr>
          <p:spPr>
            <a:xfrm rot="1673017">
              <a:off x="5392114" y="3247307"/>
              <a:ext cx="508109" cy="7230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C28E051-8A5C-634C-A8ED-9BBBD69D14A1}"/>
                </a:ext>
              </a:extLst>
            </p:cNvPr>
            <p:cNvSpPr/>
            <p:nvPr/>
          </p:nvSpPr>
          <p:spPr>
            <a:xfrm>
              <a:off x="5547065" y="3799573"/>
              <a:ext cx="618785" cy="834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7690DA2-0AB1-F84F-A311-4022D0B99B7F}"/>
                </a:ext>
              </a:extLst>
            </p:cNvPr>
            <p:cNvSpPr/>
            <p:nvPr/>
          </p:nvSpPr>
          <p:spPr>
            <a:xfrm rot="20722780">
              <a:off x="5427262" y="3686166"/>
              <a:ext cx="762661" cy="834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F2BDF5C-9400-3743-B79C-F9D140C13F7C}"/>
                </a:ext>
              </a:extLst>
            </p:cNvPr>
            <p:cNvSpPr/>
            <p:nvPr/>
          </p:nvSpPr>
          <p:spPr>
            <a:xfrm rot="20376082">
              <a:off x="5523356" y="3551077"/>
              <a:ext cx="798370" cy="9075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A0ADA49C-930A-6742-95B7-B989591FF530}"/>
                </a:ext>
              </a:extLst>
            </p:cNvPr>
            <p:cNvSpPr/>
            <p:nvPr/>
          </p:nvSpPr>
          <p:spPr>
            <a:xfrm>
              <a:off x="6081150" y="4333169"/>
              <a:ext cx="312110" cy="299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BE0AC027-D564-9B4B-8442-5413B7B8C5EC}"/>
                </a:ext>
              </a:extLst>
            </p:cNvPr>
            <p:cNvSpPr/>
            <p:nvPr/>
          </p:nvSpPr>
          <p:spPr>
            <a:xfrm rot="20511685">
              <a:off x="6137298" y="4282455"/>
              <a:ext cx="352361" cy="299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6D84643-0220-8B4D-8A11-1FBDB56AF015}"/>
                </a:ext>
              </a:extLst>
            </p:cNvPr>
            <p:cNvSpPr/>
            <p:nvPr/>
          </p:nvSpPr>
          <p:spPr>
            <a:xfrm>
              <a:off x="6168728" y="4480309"/>
              <a:ext cx="359072" cy="1488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48" name="Oval 147">
            <a:extLst>
              <a:ext uri="{FF2B5EF4-FFF2-40B4-BE49-F238E27FC236}">
                <a16:creationId xmlns:a16="http://schemas.microsoft.com/office/drawing/2014/main" id="{76A0BD15-9EE4-3E47-AD27-2AEC5A4E270E}"/>
              </a:ext>
            </a:extLst>
          </p:cNvPr>
          <p:cNvSpPr/>
          <p:nvPr/>
        </p:nvSpPr>
        <p:spPr>
          <a:xfrm>
            <a:off x="3717260" y="1705344"/>
            <a:ext cx="1169582" cy="8506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898495F2-B558-E84E-9CD1-BCF6DB42FA93}"/>
              </a:ext>
            </a:extLst>
          </p:cNvPr>
          <p:cNvSpPr/>
          <p:nvPr/>
        </p:nvSpPr>
        <p:spPr>
          <a:xfrm>
            <a:off x="4681869" y="1917405"/>
            <a:ext cx="1169582" cy="8506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22875FDD-6966-904F-B147-730F3B9EDDC0}"/>
              </a:ext>
            </a:extLst>
          </p:cNvPr>
          <p:cNvSpPr/>
          <p:nvPr/>
        </p:nvSpPr>
        <p:spPr>
          <a:xfrm>
            <a:off x="3903784" y="3165230"/>
            <a:ext cx="1635370" cy="5275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0D5B28C6-1DDA-DB46-993F-E317C0BE8841}"/>
              </a:ext>
            </a:extLst>
          </p:cNvPr>
          <p:cNvSpPr/>
          <p:nvPr/>
        </p:nvSpPr>
        <p:spPr>
          <a:xfrm>
            <a:off x="4076700" y="2517775"/>
            <a:ext cx="939800" cy="615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09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B8CB-A82D-7E45-B7F9-EDA052E8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Linked up value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8BE8C3-408A-234B-A760-00CA01BDBA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4E6567E-9335-E04D-935C-8E8850ADF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918" y="0"/>
            <a:ext cx="68707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0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4F5C-025C-A943-8E45-4914DE9F4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lineage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75D22-2C36-5047-8E27-55E2C764FE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13</a:t>
            </a:fld>
            <a:endParaRPr lang="en-US" sz="100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D85FE8A-9B41-5C4C-B965-52BED9754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979" y="373714"/>
            <a:ext cx="5689600" cy="17780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F38D55-DE20-BA48-A34E-2D1D53F9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" y="2539398"/>
            <a:ext cx="59055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19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9749D-D3AD-E84E-BF74-A501FDD6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different type of technologies for lineage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C6B71D-BD9C-224D-B190-1BCE54F97A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14</a:t>
            </a:fld>
            <a:endParaRPr lang="en-US" sz="1000"/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2F93D88-C50E-B34E-8F86-9A986651E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196" y="1586498"/>
            <a:ext cx="48641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9749D-D3AD-E84E-BF74-A501FDD6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different type of technologies for lineage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C6B71D-BD9C-224D-B190-1BCE54F97A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15</a:t>
            </a:fld>
            <a:endParaRPr lang="en-US" sz="100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E9ADDAC-A3F7-D845-A3C6-4881F5594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177" y="552851"/>
            <a:ext cx="4826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41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89CC-2815-584E-888A-D51E732FD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Lineage capture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2757D3-D878-9543-80FB-F5424BF5B4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16</a:t>
            </a:fld>
            <a:endParaRPr lang="en-US" sz="100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8627DCC-E482-7A40-9E0D-5EC2FD6BB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359" y="1047483"/>
            <a:ext cx="5689600" cy="177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BBB5D4-DEC7-9446-A678-02FF95D10D88}"/>
              </a:ext>
            </a:extLst>
          </p:cNvPr>
          <p:cNvSpPr/>
          <p:nvPr/>
        </p:nvSpPr>
        <p:spPr>
          <a:xfrm>
            <a:off x="688207" y="2466800"/>
            <a:ext cx="73007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" pitchFamily="2" charset="0"/>
              </a:rPr>
              <a:t>Each technology contributes what they know to open metadata</a:t>
            </a:r>
            <a:br>
              <a:rPr lang="en-GB" dirty="0"/>
            </a:br>
            <a:r>
              <a:rPr lang="en-GB" dirty="0">
                <a:latin typeface="Helvetica" pitchFamily="2" charset="0"/>
              </a:rPr>
              <a:t>and the metadata service stitches it together.</a:t>
            </a:r>
            <a:br>
              <a:rPr lang="en-GB" dirty="0"/>
            </a:br>
            <a:br>
              <a:rPr lang="en-GB" dirty="0"/>
            </a:br>
            <a:r>
              <a:rPr lang="en-GB" dirty="0">
                <a:latin typeface="Helvetica" pitchFamily="2" charset="0"/>
              </a:rPr>
              <a:t>The stitching process is a mixture of automated matching and</a:t>
            </a:r>
            <a:br>
              <a:rPr lang="en-GB" dirty="0"/>
            </a:br>
            <a:r>
              <a:rPr lang="en-GB" dirty="0">
                <a:latin typeface="Helvetica" pitchFamily="2" charset="0"/>
              </a:rPr>
              <a:t>human stewardship.</a:t>
            </a:r>
            <a:br>
              <a:rPr lang="en-GB" dirty="0"/>
            </a:br>
            <a:br>
              <a:rPr lang="en-GB" dirty="0"/>
            </a:br>
            <a:r>
              <a:rPr lang="en-GB" dirty="0">
                <a:latin typeface="Helvetica" pitchFamily="2" charset="0"/>
              </a:rPr>
              <a:t>Consistency in naming and use of open metadata types increases the</a:t>
            </a:r>
            <a:br>
              <a:rPr lang="en-GB" dirty="0"/>
            </a:br>
            <a:r>
              <a:rPr lang="en-GB" dirty="0">
                <a:latin typeface="Helvetica" pitchFamily="2" charset="0"/>
              </a:rPr>
              <a:t>effectiveness of the stitching process.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F077F-DD68-9F48-9B09-95982120BA28}"/>
              </a:ext>
            </a:extLst>
          </p:cNvPr>
          <p:cNvSpPr/>
          <p:nvPr/>
        </p:nvSpPr>
        <p:spPr>
          <a:xfrm>
            <a:off x="678581" y="102035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Helvetica" pitchFamily="2" charset="0"/>
              </a:rPr>
              <a:t>Lineage capture involves contributions from many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51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A1133-2186-6047-A812-51512DB92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Stitching lineage together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93B40-6884-BB41-8C07-014E670E0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Stitching can happen at different levels of granularity</a:t>
            </a:r>
          </a:p>
          <a:p>
            <a:pPr lvl="1"/>
            <a:r>
              <a:rPr lang="en-US" dirty="0"/>
              <a:t>Data Field </a:t>
            </a:r>
            <a:r>
              <a:rPr lang="en-US" dirty="0">
                <a:sym typeface="Wingdings" pitchFamily="2" charset="2"/>
              </a:rPr>
              <a:t> Data Field</a:t>
            </a:r>
            <a:endParaRPr lang="en-US" dirty="0"/>
          </a:p>
          <a:p>
            <a:pPr lvl="1"/>
            <a:r>
              <a:rPr lang="en-US" dirty="0"/>
              <a:t>Port </a:t>
            </a:r>
            <a:r>
              <a:rPr lang="en-US" dirty="0">
                <a:sym typeface="Wingdings" pitchFamily="2" charset="2"/>
              </a:rPr>
              <a:t> Port</a:t>
            </a:r>
            <a:endParaRPr lang="en-US" dirty="0"/>
          </a:p>
          <a:p>
            <a:pPr lvl="1"/>
            <a:r>
              <a:rPr lang="en-US" dirty="0"/>
              <a:t>Process</a:t>
            </a:r>
            <a:r>
              <a:rPr lang="en-US" dirty="0">
                <a:sym typeface="Wingdings" pitchFamily="2" charset="2"/>
              </a:rPr>
              <a:t></a:t>
            </a:r>
            <a:r>
              <a:rPr lang="en-US" dirty="0"/>
              <a:t>Asset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71642-D55E-5540-B635-F19677C81F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17</a:t>
            </a:fld>
            <a:endParaRPr lang="en-US" sz="100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9B0AEA6-589E-EB43-ACD8-E6CD4C1AD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848" y="2073510"/>
            <a:ext cx="4289581" cy="206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82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Information Supply Chain</a:t>
            </a:r>
          </a:p>
        </p:txBody>
      </p:sp>
      <p:sp>
        <p:nvSpPr>
          <p:cNvPr id="13314" name="Content Placeholder 11"/>
          <p:cNvSpPr>
            <a:spLocks noGrp="1"/>
          </p:cNvSpPr>
          <p:nvPr>
            <p:ph idx="1"/>
          </p:nvPr>
        </p:nvSpPr>
        <p:spPr>
          <a:xfrm>
            <a:off x="1257299" y="3925491"/>
            <a:ext cx="7574999" cy="817959"/>
          </a:xfrm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Optimized to improve timeliness, remove inconsistencies, reduce cost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Discovered through metadata 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100263" y="1464469"/>
            <a:ext cx="1240631" cy="164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200" dirty="0">
                <a:solidFill>
                  <a:srgbClr val="1F497D"/>
                </a:solidFill>
                <a:latin typeface="Calibri"/>
                <a:cs typeface="Calibri"/>
              </a:rPr>
              <a:t>Operational Systems Zone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40906" y="1464469"/>
            <a:ext cx="3534966" cy="1643063"/>
          </a:xfrm>
          <a:prstGeom prst="rect">
            <a:avLst/>
          </a:prstGeom>
          <a:solidFill>
            <a:srgbClr val="6DCCDE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200" dirty="0">
                <a:solidFill>
                  <a:srgbClr val="1F497D"/>
                </a:solidFill>
                <a:latin typeface="Calibri"/>
                <a:cs typeface="Calibri"/>
              </a:rPr>
              <a:t>Data Lake</a:t>
            </a:r>
          </a:p>
        </p:txBody>
      </p:sp>
      <p:sp>
        <p:nvSpPr>
          <p:cNvPr id="6" name="Rectangle 5"/>
          <p:cNvSpPr/>
          <p:nvPr/>
        </p:nvSpPr>
        <p:spPr>
          <a:xfrm>
            <a:off x="2100263" y="3221832"/>
            <a:ext cx="4875610" cy="3500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1F497D"/>
                </a:solidFill>
                <a:latin typeface="Calibri"/>
                <a:cs typeface="Calibri"/>
              </a:rPr>
              <a:t>Governance Catalog (Metadata) Zone</a:t>
            </a:r>
          </a:p>
        </p:txBody>
      </p:sp>
      <p:sp>
        <p:nvSpPr>
          <p:cNvPr id="8" name="Can 7"/>
          <p:cNvSpPr/>
          <p:nvPr/>
        </p:nvSpPr>
        <p:spPr>
          <a:xfrm>
            <a:off x="2374107" y="2397919"/>
            <a:ext cx="451247" cy="20002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4" name="Can 13"/>
          <p:cNvSpPr/>
          <p:nvPr/>
        </p:nvSpPr>
        <p:spPr>
          <a:xfrm>
            <a:off x="3542110" y="2389585"/>
            <a:ext cx="451247" cy="20002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8" name="Folded Corner 17"/>
          <p:cNvSpPr/>
          <p:nvPr/>
        </p:nvSpPr>
        <p:spPr>
          <a:xfrm>
            <a:off x="6467475" y="1947863"/>
            <a:ext cx="388144" cy="457200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0" name="Can 19"/>
          <p:cNvSpPr/>
          <p:nvPr/>
        </p:nvSpPr>
        <p:spPr>
          <a:xfrm>
            <a:off x="5664994" y="2190750"/>
            <a:ext cx="451247" cy="20002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1" name="Can 20"/>
          <p:cNvSpPr/>
          <p:nvPr/>
        </p:nvSpPr>
        <p:spPr>
          <a:xfrm>
            <a:off x="5664994" y="2633663"/>
            <a:ext cx="451247" cy="201216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24" name="Straight Arrow Connector 23"/>
          <p:cNvCxnSpPr>
            <a:stCxn id="22" idx="4"/>
            <a:endCxn id="20" idx="2"/>
          </p:cNvCxnSpPr>
          <p:nvPr/>
        </p:nvCxnSpPr>
        <p:spPr bwMode="auto">
          <a:xfrm flipV="1">
            <a:off x="5418535" y="2290763"/>
            <a:ext cx="246459" cy="132160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127" idx="4"/>
            <a:endCxn id="21" idx="2"/>
          </p:cNvCxnSpPr>
          <p:nvPr/>
        </p:nvCxnSpPr>
        <p:spPr bwMode="auto">
          <a:xfrm flipV="1">
            <a:off x="5417344" y="2733675"/>
            <a:ext cx="247650" cy="100013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Can 21"/>
          <p:cNvSpPr/>
          <p:nvPr/>
        </p:nvSpPr>
        <p:spPr>
          <a:xfrm>
            <a:off x="4681538" y="2212182"/>
            <a:ext cx="736997" cy="421481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28" name="Straight Arrow Connector 27"/>
          <p:cNvCxnSpPr>
            <a:stCxn id="14" idx="4"/>
            <a:endCxn id="22" idx="2"/>
          </p:cNvCxnSpPr>
          <p:nvPr/>
        </p:nvCxnSpPr>
        <p:spPr bwMode="auto">
          <a:xfrm flipV="1">
            <a:off x="3993357" y="2422922"/>
            <a:ext cx="688181" cy="66675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>
            <a:stCxn id="15" idx="4"/>
            <a:endCxn id="22" idx="2"/>
          </p:cNvCxnSpPr>
          <p:nvPr/>
        </p:nvCxnSpPr>
        <p:spPr bwMode="auto">
          <a:xfrm flipV="1">
            <a:off x="4107657" y="2422922"/>
            <a:ext cx="573881" cy="180975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stCxn id="16" idx="4"/>
            <a:endCxn id="22" idx="2"/>
          </p:cNvCxnSpPr>
          <p:nvPr/>
        </p:nvCxnSpPr>
        <p:spPr bwMode="auto">
          <a:xfrm flipV="1">
            <a:off x="4221957" y="2422922"/>
            <a:ext cx="459581" cy="295275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>
            <a:stCxn id="17" idx="4"/>
            <a:endCxn id="127" idx="2"/>
          </p:cNvCxnSpPr>
          <p:nvPr/>
        </p:nvCxnSpPr>
        <p:spPr bwMode="auto">
          <a:xfrm>
            <a:off x="4336257" y="2832498"/>
            <a:ext cx="345281" cy="1190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Rectangle 52"/>
          <p:cNvSpPr/>
          <p:nvPr/>
        </p:nvSpPr>
        <p:spPr>
          <a:xfrm>
            <a:off x="6518672" y="2058591"/>
            <a:ext cx="189309" cy="17859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57" name="Straight Arrow Connector 56"/>
          <p:cNvCxnSpPr>
            <a:stCxn id="8" idx="4"/>
            <a:endCxn id="14" idx="2"/>
          </p:cNvCxnSpPr>
          <p:nvPr/>
        </p:nvCxnSpPr>
        <p:spPr bwMode="auto">
          <a:xfrm flipV="1">
            <a:off x="2825354" y="2489597"/>
            <a:ext cx="716756" cy="8334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Rectangle 57"/>
          <p:cNvSpPr/>
          <p:nvPr/>
        </p:nvSpPr>
        <p:spPr>
          <a:xfrm>
            <a:off x="6513910" y="1982392"/>
            <a:ext cx="302419" cy="48815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722269" y="2058591"/>
            <a:ext cx="89297" cy="177403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727031" y="2253854"/>
            <a:ext cx="82154" cy="3929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61" name="Folded Corner 60"/>
          <p:cNvSpPr/>
          <p:nvPr/>
        </p:nvSpPr>
        <p:spPr>
          <a:xfrm>
            <a:off x="6472238" y="2507456"/>
            <a:ext cx="388144" cy="457200"/>
          </a:xfrm>
          <a:prstGeom prst="foldedCorner">
            <a:avLst/>
          </a:prstGeom>
          <a:solidFill>
            <a:srgbClr val="DBEEF4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524625" y="2618185"/>
            <a:ext cx="188119" cy="17859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519863" y="2541985"/>
            <a:ext cx="302419" cy="48815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727031" y="2618185"/>
            <a:ext cx="90488" cy="177403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731794" y="2813448"/>
            <a:ext cx="82154" cy="3929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66" name="Straight Arrow Connector 65"/>
          <p:cNvCxnSpPr>
            <a:stCxn id="18" idx="1"/>
            <a:endCxn id="20" idx="4"/>
          </p:cNvCxnSpPr>
          <p:nvPr/>
        </p:nvCxnSpPr>
        <p:spPr bwMode="auto">
          <a:xfrm rot="10800000" flipV="1">
            <a:off x="6116241" y="2176463"/>
            <a:ext cx="351234" cy="114300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Arrow Connector 65"/>
          <p:cNvCxnSpPr>
            <a:stCxn id="61" idx="1"/>
            <a:endCxn id="21" idx="4"/>
          </p:cNvCxnSpPr>
          <p:nvPr/>
        </p:nvCxnSpPr>
        <p:spPr bwMode="auto">
          <a:xfrm rot="10800000">
            <a:off x="6116241" y="2733676"/>
            <a:ext cx="355997" cy="2381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342" name="Group 88"/>
          <p:cNvGrpSpPr>
            <a:grpSpLocks/>
          </p:cNvGrpSpPr>
          <p:nvPr/>
        </p:nvGrpSpPr>
        <p:grpSpPr bwMode="auto">
          <a:xfrm>
            <a:off x="7256860" y="2003822"/>
            <a:ext cx="153590" cy="280988"/>
            <a:chOff x="7802563" y="3073400"/>
            <a:chExt cx="355600" cy="654050"/>
          </a:xfrm>
        </p:grpSpPr>
        <p:sp>
          <p:nvSpPr>
            <p:cNvPr id="84" name="Delay 83"/>
            <p:cNvSpPr/>
            <p:nvPr/>
          </p:nvSpPr>
          <p:spPr bwMode="auto">
            <a:xfrm rot="16200000">
              <a:off x="7744794" y="3314081"/>
              <a:ext cx="471138" cy="355600"/>
            </a:xfrm>
            <a:prstGeom prst="flowChartDelay">
              <a:avLst/>
            </a:prstGeom>
            <a:solidFill>
              <a:schemeClr val="tx2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83">
                <a:defRPr/>
              </a:pPr>
              <a:endParaRPr lang="en-GB" sz="1350"/>
            </a:p>
          </p:txBody>
        </p:sp>
        <p:sp>
          <p:nvSpPr>
            <p:cNvPr id="85" name="Isosceles Triangle 84"/>
            <p:cNvSpPr/>
            <p:nvPr/>
          </p:nvSpPr>
          <p:spPr>
            <a:xfrm flipV="1">
              <a:off x="7893530" y="3328369"/>
              <a:ext cx="173666" cy="155198"/>
            </a:xfrm>
            <a:prstGeom prst="triangle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83">
                <a:defRPr/>
              </a:pPr>
              <a:endParaRPr lang="en-GB" sz="1350" dirty="0">
                <a:solidFill>
                  <a:srgbClr val="1F497D"/>
                </a:solidFill>
                <a:cs typeface="Calibri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7827963" y="3073400"/>
              <a:ext cx="304800" cy="2794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83">
                <a:defRPr/>
              </a:pPr>
              <a:endParaRPr lang="en-GB" sz="1350"/>
            </a:p>
          </p:txBody>
        </p:sp>
      </p:grpSp>
      <p:cxnSp>
        <p:nvCxnSpPr>
          <p:cNvPr id="88" name="Straight Arrow Connector 87"/>
          <p:cNvCxnSpPr>
            <a:stCxn id="84" idx="0"/>
            <a:endCxn id="18" idx="3"/>
          </p:cNvCxnSpPr>
          <p:nvPr/>
        </p:nvCxnSpPr>
        <p:spPr bwMode="auto">
          <a:xfrm flipH="1" flipV="1">
            <a:off x="6855619" y="2176463"/>
            <a:ext cx="401241" cy="7144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344" name="Group 92"/>
          <p:cNvGrpSpPr>
            <a:grpSpLocks/>
          </p:cNvGrpSpPr>
          <p:nvPr/>
        </p:nvGrpSpPr>
        <p:grpSpPr bwMode="auto">
          <a:xfrm>
            <a:off x="3548063" y="1937147"/>
            <a:ext cx="526256" cy="314325"/>
            <a:chOff x="3092024" y="2506732"/>
            <a:chExt cx="700919" cy="419784"/>
          </a:xfrm>
        </p:grpSpPr>
        <p:sp>
          <p:nvSpPr>
            <p:cNvPr id="94" name="Can 93"/>
            <p:cNvSpPr/>
            <p:nvPr/>
          </p:nvSpPr>
          <p:spPr>
            <a:xfrm>
              <a:off x="3191929" y="2506732"/>
              <a:ext cx="601014" cy="267135"/>
            </a:xfrm>
            <a:prstGeom prst="can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srgbClr val="1F497D"/>
                </a:solidFill>
                <a:latin typeface="Calibri"/>
                <a:cs typeface="Calibri"/>
              </a:endParaRPr>
            </a:p>
          </p:txBody>
        </p:sp>
        <p:sp>
          <p:nvSpPr>
            <p:cNvPr id="95" name="Can 94"/>
            <p:cNvSpPr/>
            <p:nvPr/>
          </p:nvSpPr>
          <p:spPr>
            <a:xfrm>
              <a:off x="3092024" y="2659381"/>
              <a:ext cx="601015" cy="267135"/>
            </a:xfrm>
            <a:prstGeom prst="can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srgbClr val="1F497D"/>
                </a:solidFill>
                <a:latin typeface="Calibri"/>
                <a:cs typeface="Calibri"/>
              </a:endParaRPr>
            </a:p>
          </p:txBody>
        </p:sp>
      </p:grpSp>
      <p:cxnSp>
        <p:nvCxnSpPr>
          <p:cNvPr id="98" name="Straight Arrow Connector 97"/>
          <p:cNvCxnSpPr>
            <a:stCxn id="94" idx="4"/>
            <a:endCxn id="22" idx="2"/>
          </p:cNvCxnSpPr>
          <p:nvPr/>
        </p:nvCxnSpPr>
        <p:spPr bwMode="auto">
          <a:xfrm>
            <a:off x="4074319" y="2037160"/>
            <a:ext cx="607219" cy="385763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Arrow Connector 100"/>
          <p:cNvCxnSpPr>
            <a:stCxn id="95" idx="4"/>
            <a:endCxn id="22" idx="2"/>
          </p:cNvCxnSpPr>
          <p:nvPr/>
        </p:nvCxnSpPr>
        <p:spPr bwMode="auto">
          <a:xfrm>
            <a:off x="3999310" y="2151460"/>
            <a:ext cx="682228" cy="271463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Cube 104"/>
          <p:cNvSpPr/>
          <p:nvPr/>
        </p:nvSpPr>
        <p:spPr>
          <a:xfrm>
            <a:off x="4906566" y="1803797"/>
            <a:ext cx="311944" cy="238125"/>
          </a:xfrm>
          <a:prstGeom prst="cube">
            <a:avLst>
              <a:gd name="adj" fmla="val 11841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106" name="Straight Arrow Connector 105"/>
          <p:cNvCxnSpPr>
            <a:stCxn id="105" idx="3"/>
            <a:endCxn id="22" idx="1"/>
          </p:cNvCxnSpPr>
          <p:nvPr/>
        </p:nvCxnSpPr>
        <p:spPr bwMode="auto">
          <a:xfrm>
            <a:off x="5048251" y="2041922"/>
            <a:ext cx="2381" cy="170259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1" name="Rectangle 110"/>
          <p:cNvSpPr/>
          <p:nvPr/>
        </p:nvSpPr>
        <p:spPr>
          <a:xfrm>
            <a:off x="6516291" y="2099073"/>
            <a:ext cx="295275" cy="50006"/>
          </a:xfrm>
          <a:prstGeom prst="rect">
            <a:avLst/>
          </a:prstGeom>
          <a:solidFill>
            <a:srgbClr val="8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743575" y="2278857"/>
            <a:ext cx="295275" cy="50006"/>
          </a:xfrm>
          <a:prstGeom prst="rect">
            <a:avLst/>
          </a:prstGeom>
          <a:solidFill>
            <a:srgbClr val="8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897041" y="2401492"/>
            <a:ext cx="295275" cy="50006"/>
          </a:xfrm>
          <a:prstGeom prst="rect">
            <a:avLst/>
          </a:prstGeom>
          <a:solidFill>
            <a:srgbClr val="80000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27" name="Can 126"/>
          <p:cNvSpPr/>
          <p:nvPr/>
        </p:nvSpPr>
        <p:spPr>
          <a:xfrm>
            <a:off x="4681538" y="2731294"/>
            <a:ext cx="735806" cy="204788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905375" y="2827735"/>
            <a:ext cx="294085" cy="500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131" name="Straight Arrow Connector 130"/>
          <p:cNvCxnSpPr>
            <a:stCxn id="17" idx="4"/>
            <a:endCxn id="22" idx="2"/>
          </p:cNvCxnSpPr>
          <p:nvPr/>
        </p:nvCxnSpPr>
        <p:spPr bwMode="auto">
          <a:xfrm flipV="1">
            <a:off x="4336257" y="2422922"/>
            <a:ext cx="345281" cy="409575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5" name="Rectangle 134"/>
          <p:cNvSpPr/>
          <p:nvPr/>
        </p:nvSpPr>
        <p:spPr>
          <a:xfrm>
            <a:off x="5741194" y="2728913"/>
            <a:ext cx="295275" cy="500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6521054" y="2670573"/>
            <a:ext cx="295275" cy="500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2456260" y="2481263"/>
            <a:ext cx="295275" cy="500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3623072" y="2472929"/>
            <a:ext cx="295275" cy="500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9" name="Can 8"/>
          <p:cNvSpPr/>
          <p:nvPr/>
        </p:nvSpPr>
        <p:spPr>
          <a:xfrm>
            <a:off x="2488407" y="2512219"/>
            <a:ext cx="451247" cy="20002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0" name="Can 9"/>
          <p:cNvSpPr/>
          <p:nvPr/>
        </p:nvSpPr>
        <p:spPr>
          <a:xfrm>
            <a:off x="2602707" y="2626519"/>
            <a:ext cx="451247" cy="20002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5" name="Can 14"/>
          <p:cNvSpPr/>
          <p:nvPr/>
        </p:nvSpPr>
        <p:spPr>
          <a:xfrm>
            <a:off x="3656410" y="2503885"/>
            <a:ext cx="451247" cy="20002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6" name="Can 15"/>
          <p:cNvSpPr/>
          <p:nvPr/>
        </p:nvSpPr>
        <p:spPr>
          <a:xfrm>
            <a:off x="3770710" y="2618185"/>
            <a:ext cx="451247" cy="20002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43" name="Straight Arrow Connector 42"/>
          <p:cNvCxnSpPr>
            <a:stCxn id="9" idx="4"/>
            <a:endCxn id="15" idx="2"/>
          </p:cNvCxnSpPr>
          <p:nvPr/>
        </p:nvCxnSpPr>
        <p:spPr bwMode="auto">
          <a:xfrm flipV="1">
            <a:off x="2939654" y="2603897"/>
            <a:ext cx="716756" cy="8334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>
            <a:stCxn id="10" idx="4"/>
            <a:endCxn id="16" idx="2"/>
          </p:cNvCxnSpPr>
          <p:nvPr/>
        </p:nvCxnSpPr>
        <p:spPr bwMode="auto">
          <a:xfrm flipV="1">
            <a:off x="3053954" y="2718197"/>
            <a:ext cx="716756" cy="8334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Rectangle 114"/>
          <p:cNvSpPr/>
          <p:nvPr/>
        </p:nvSpPr>
        <p:spPr>
          <a:xfrm>
            <a:off x="3852863" y="2703910"/>
            <a:ext cx="295275" cy="500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2695575" y="2703910"/>
            <a:ext cx="295275" cy="500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1" name="Can 10"/>
          <p:cNvSpPr/>
          <p:nvPr/>
        </p:nvSpPr>
        <p:spPr>
          <a:xfrm>
            <a:off x="2717007" y="2740819"/>
            <a:ext cx="451247" cy="20002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7" name="Can 16"/>
          <p:cNvSpPr/>
          <p:nvPr/>
        </p:nvSpPr>
        <p:spPr>
          <a:xfrm>
            <a:off x="3885010" y="2732485"/>
            <a:ext cx="451247" cy="20002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45" name="Straight Arrow Connector 44"/>
          <p:cNvCxnSpPr>
            <a:stCxn id="11" idx="4"/>
            <a:endCxn id="17" idx="2"/>
          </p:cNvCxnSpPr>
          <p:nvPr/>
        </p:nvCxnSpPr>
        <p:spPr bwMode="auto">
          <a:xfrm flipV="1">
            <a:off x="3168254" y="2832497"/>
            <a:ext cx="716756" cy="8334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" name="Rectangle 113"/>
          <p:cNvSpPr/>
          <p:nvPr/>
        </p:nvSpPr>
        <p:spPr>
          <a:xfrm>
            <a:off x="3968354" y="2819401"/>
            <a:ext cx="295275" cy="500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802731" y="2826544"/>
            <a:ext cx="295275" cy="500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3372" name="TextBox 6"/>
          <p:cNvSpPr txBox="1">
            <a:spLocks noChangeArrowheads="1"/>
          </p:cNvSpPr>
          <p:nvPr/>
        </p:nvSpPr>
        <p:spPr bwMode="auto">
          <a:xfrm>
            <a:off x="365714" y="801634"/>
            <a:ext cx="52792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50" i="1" dirty="0">
                <a:solidFill>
                  <a:schemeClr val="tx2"/>
                </a:solidFill>
                <a:latin typeface="Calibri" charset="0"/>
              </a:rPr>
              <a:t>The end to end flow of a particular type of data.</a:t>
            </a:r>
          </a:p>
        </p:txBody>
      </p:sp>
      <p:grpSp>
        <p:nvGrpSpPr>
          <p:cNvPr id="13373" name="Group 88"/>
          <p:cNvGrpSpPr>
            <a:grpSpLocks/>
          </p:cNvGrpSpPr>
          <p:nvPr/>
        </p:nvGrpSpPr>
        <p:grpSpPr bwMode="auto">
          <a:xfrm>
            <a:off x="1602581" y="2320528"/>
            <a:ext cx="153591" cy="280988"/>
            <a:chOff x="7802563" y="3073400"/>
            <a:chExt cx="355600" cy="654050"/>
          </a:xfrm>
        </p:grpSpPr>
        <p:sp>
          <p:nvSpPr>
            <p:cNvPr id="68" name="Delay 67"/>
            <p:cNvSpPr/>
            <p:nvPr/>
          </p:nvSpPr>
          <p:spPr bwMode="auto">
            <a:xfrm rot="16200000">
              <a:off x="7744793" y="3314082"/>
              <a:ext cx="471138" cy="355600"/>
            </a:xfrm>
            <a:prstGeom prst="flowChartDelay">
              <a:avLst/>
            </a:prstGeom>
            <a:solidFill>
              <a:schemeClr val="tx2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83">
                <a:defRPr/>
              </a:pPr>
              <a:endParaRPr lang="en-GB" sz="1350"/>
            </a:p>
          </p:txBody>
        </p:sp>
        <p:sp>
          <p:nvSpPr>
            <p:cNvPr id="70" name="Isosceles Triangle 69"/>
            <p:cNvSpPr/>
            <p:nvPr/>
          </p:nvSpPr>
          <p:spPr>
            <a:xfrm flipV="1">
              <a:off x="7893531" y="3328369"/>
              <a:ext cx="173664" cy="155198"/>
            </a:xfrm>
            <a:prstGeom prst="triangle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83">
                <a:defRPr/>
              </a:pPr>
              <a:endParaRPr lang="en-GB" sz="1350" dirty="0">
                <a:solidFill>
                  <a:srgbClr val="1F497D"/>
                </a:solidFill>
                <a:cs typeface="Calibri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7827963" y="3073400"/>
              <a:ext cx="304800" cy="2794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83">
                <a:defRPr/>
              </a:pPr>
              <a:endParaRPr lang="en-GB" sz="1350"/>
            </a:p>
          </p:txBody>
        </p:sp>
      </p:grpSp>
      <p:cxnSp>
        <p:nvCxnSpPr>
          <p:cNvPr id="72" name="Straight Arrow Connector 71"/>
          <p:cNvCxnSpPr>
            <a:stCxn id="68" idx="2"/>
            <a:endCxn id="8" idx="2"/>
          </p:cNvCxnSpPr>
          <p:nvPr/>
        </p:nvCxnSpPr>
        <p:spPr bwMode="auto">
          <a:xfrm flipV="1">
            <a:off x="1756172" y="2497932"/>
            <a:ext cx="617934" cy="2381"/>
          </a:xfrm>
          <a:prstGeom prst="straightConnector1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55633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>
            <a:extLst>
              <a:ext uri="{FF2B5EF4-FFF2-40B4-BE49-F238E27FC236}">
                <a16:creationId xmlns:a16="http://schemas.microsoft.com/office/drawing/2014/main" id="{89A5CBAD-C787-4055-A67B-8815E0B8F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a simple cohort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7B111F-7ECA-CA49-B24A-64FBA0EF9211}"/>
              </a:ext>
            </a:extLst>
          </p:cNvPr>
          <p:cNvSpPr/>
          <p:nvPr/>
        </p:nvSpPr>
        <p:spPr>
          <a:xfrm>
            <a:off x="6472009" y="2584769"/>
            <a:ext cx="692776" cy="448934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9C8C19-BB50-084D-8B78-1ED354502F4C}"/>
              </a:ext>
            </a:extLst>
          </p:cNvPr>
          <p:cNvSpPr/>
          <p:nvPr/>
        </p:nvSpPr>
        <p:spPr>
          <a:xfrm>
            <a:off x="3660866" y="2090942"/>
            <a:ext cx="2488861" cy="1436589"/>
          </a:xfrm>
          <a:prstGeom prst="ellipse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457F6A-0DD5-7244-88EC-4CCD7C0FAE31}"/>
              </a:ext>
            </a:extLst>
          </p:cNvPr>
          <p:cNvSpPr/>
          <p:nvPr/>
        </p:nvSpPr>
        <p:spPr>
          <a:xfrm>
            <a:off x="3866131" y="2224863"/>
            <a:ext cx="2078329" cy="1168747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1F497D"/>
                </a:solidFill>
                <a:latin typeface="Calibri"/>
                <a:cs typeface="Calibri"/>
              </a:rPr>
              <a:t>Cohort 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D14205-E876-FC48-A38F-9F5460A81900}"/>
              </a:ext>
            </a:extLst>
          </p:cNvPr>
          <p:cNvCxnSpPr>
            <a:endCxn id="9" idx="1"/>
          </p:cNvCxnSpPr>
          <p:nvPr/>
        </p:nvCxnSpPr>
        <p:spPr bwMode="auto">
          <a:xfrm>
            <a:off x="3389901" y="1934742"/>
            <a:ext cx="635450" cy="366584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5BE9F8-EDE3-2E4A-A339-F56E4497B586}"/>
              </a:ext>
            </a:extLst>
          </p:cNvPr>
          <p:cNvCxnSpPr>
            <a:stCxn id="13" idx="3"/>
            <a:endCxn id="9" idx="3"/>
          </p:cNvCxnSpPr>
          <p:nvPr/>
        </p:nvCxnSpPr>
        <p:spPr bwMode="auto">
          <a:xfrm flipV="1">
            <a:off x="3396952" y="3317147"/>
            <a:ext cx="628399" cy="328150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75FD12B-D5F3-A94F-889F-2E5671D641DC}"/>
              </a:ext>
            </a:extLst>
          </p:cNvPr>
          <p:cNvSpPr/>
          <p:nvPr/>
        </p:nvSpPr>
        <p:spPr>
          <a:xfrm>
            <a:off x="3367345" y="3467532"/>
            <a:ext cx="202166" cy="208265"/>
          </a:xfrm>
          <a:prstGeom prst="ellipse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2DEE68-D8FE-5943-AAF8-C6734533E63D}"/>
              </a:ext>
            </a:extLst>
          </p:cNvPr>
          <p:cNvSpPr/>
          <p:nvPr/>
        </p:nvSpPr>
        <p:spPr>
          <a:xfrm>
            <a:off x="3045064" y="1660489"/>
            <a:ext cx="692776" cy="448934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100CA8-3E26-8F42-96DB-206751D1961B}"/>
              </a:ext>
            </a:extLst>
          </p:cNvPr>
          <p:cNvCxnSpPr>
            <a:stCxn id="9" idx="6"/>
            <a:endCxn id="8" idx="1"/>
          </p:cNvCxnSpPr>
          <p:nvPr/>
        </p:nvCxnSpPr>
        <p:spPr bwMode="auto">
          <a:xfrm flipV="1">
            <a:off x="6149727" y="2809236"/>
            <a:ext cx="322282" cy="1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F187D-BA9D-A74E-97CD-EAC88AA92E3C}"/>
              </a:ext>
            </a:extLst>
          </p:cNvPr>
          <p:cNvSpPr/>
          <p:nvPr/>
        </p:nvSpPr>
        <p:spPr>
          <a:xfrm>
            <a:off x="3316029" y="3377744"/>
            <a:ext cx="317630" cy="448934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4F39D2B-138E-9E4D-8B31-29F6B5C40634}"/>
              </a:ext>
            </a:extLst>
          </p:cNvPr>
          <p:cNvSpPr/>
          <p:nvPr/>
        </p:nvSpPr>
        <p:spPr>
          <a:xfrm>
            <a:off x="6533620" y="1971495"/>
            <a:ext cx="571229" cy="3338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7184767-77DB-EA43-AA24-FDE250DC826E}"/>
              </a:ext>
            </a:extLst>
          </p:cNvPr>
          <p:cNvSpPr/>
          <p:nvPr/>
        </p:nvSpPr>
        <p:spPr>
          <a:xfrm>
            <a:off x="6552935" y="2002876"/>
            <a:ext cx="525995" cy="26936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14B4E6-D529-D044-9082-6864E5B663F7}"/>
              </a:ext>
            </a:extLst>
          </p:cNvPr>
          <p:cNvSpPr/>
          <p:nvPr/>
        </p:nvSpPr>
        <p:spPr>
          <a:xfrm>
            <a:off x="6472070" y="2434801"/>
            <a:ext cx="692776" cy="147015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7A8CB5-8B70-D84C-84EC-000912D0707D}"/>
              </a:ext>
            </a:extLst>
          </p:cNvPr>
          <p:cNvCxnSpPr>
            <a:stCxn id="19" idx="0"/>
            <a:endCxn id="17" idx="2"/>
          </p:cNvCxnSpPr>
          <p:nvPr/>
        </p:nvCxnSpPr>
        <p:spPr bwMode="auto">
          <a:xfrm flipV="1">
            <a:off x="6818458" y="2305365"/>
            <a:ext cx="777" cy="129436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B7A3C75-AB6C-4D4D-BAB9-29DE48C16150}"/>
              </a:ext>
            </a:extLst>
          </p:cNvPr>
          <p:cNvSpPr/>
          <p:nvPr/>
        </p:nvSpPr>
        <p:spPr>
          <a:xfrm>
            <a:off x="3106676" y="1046454"/>
            <a:ext cx="571229" cy="3338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C67DA56-4DD6-EE42-8D68-7900D4C5CADF}"/>
              </a:ext>
            </a:extLst>
          </p:cNvPr>
          <p:cNvSpPr/>
          <p:nvPr/>
        </p:nvSpPr>
        <p:spPr>
          <a:xfrm>
            <a:off x="3125991" y="1077835"/>
            <a:ext cx="525995" cy="26936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C9F38-3BA1-3F45-B2FA-C4CF510F0E54}"/>
              </a:ext>
            </a:extLst>
          </p:cNvPr>
          <p:cNvSpPr/>
          <p:nvPr/>
        </p:nvSpPr>
        <p:spPr>
          <a:xfrm>
            <a:off x="3045126" y="1509760"/>
            <a:ext cx="692776" cy="147015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A801A1-A952-224E-880D-41D58E1969D3}"/>
              </a:ext>
            </a:extLst>
          </p:cNvPr>
          <p:cNvCxnSpPr>
            <a:stCxn id="23" idx="0"/>
            <a:endCxn id="21" idx="2"/>
          </p:cNvCxnSpPr>
          <p:nvPr/>
        </p:nvCxnSpPr>
        <p:spPr bwMode="auto">
          <a:xfrm flipV="1">
            <a:off x="3391514" y="1380324"/>
            <a:ext cx="777" cy="129436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DEBF50-FE8A-354F-83ED-4DE9A989C70C}"/>
              </a:ext>
            </a:extLst>
          </p:cNvPr>
          <p:cNvCxnSpPr>
            <a:cxnSpLocks/>
            <a:endCxn id="16" idx="1"/>
          </p:cNvCxnSpPr>
          <p:nvPr/>
        </p:nvCxnSpPr>
        <p:spPr bwMode="auto">
          <a:xfrm>
            <a:off x="3120489" y="3602211"/>
            <a:ext cx="195540" cy="0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Can 30">
            <a:extLst>
              <a:ext uri="{FF2B5EF4-FFF2-40B4-BE49-F238E27FC236}">
                <a16:creationId xmlns:a16="http://schemas.microsoft.com/office/drawing/2014/main" id="{FF11FAD0-6099-764D-997B-30B15D282ECB}"/>
              </a:ext>
            </a:extLst>
          </p:cNvPr>
          <p:cNvSpPr/>
          <p:nvPr/>
        </p:nvSpPr>
        <p:spPr>
          <a:xfrm>
            <a:off x="3239053" y="2226381"/>
            <a:ext cx="307900" cy="230880"/>
          </a:xfrm>
          <a:prstGeom prst="can">
            <a:avLst/>
          </a:prstGeom>
          <a:solidFill>
            <a:srgbClr val="948A54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CB4B04A-9498-3645-AB0D-BBF90425EB66}"/>
              </a:ext>
            </a:extLst>
          </p:cNvPr>
          <p:cNvCxnSpPr>
            <a:stCxn id="31" idx="1"/>
            <a:endCxn id="14" idx="2"/>
          </p:cNvCxnSpPr>
          <p:nvPr/>
        </p:nvCxnSpPr>
        <p:spPr bwMode="auto">
          <a:xfrm flipH="1" flipV="1">
            <a:off x="3391452" y="2109423"/>
            <a:ext cx="1551" cy="116958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Can 34">
            <a:extLst>
              <a:ext uri="{FF2B5EF4-FFF2-40B4-BE49-F238E27FC236}">
                <a16:creationId xmlns:a16="http://schemas.microsoft.com/office/drawing/2014/main" id="{16FDAE3B-8599-FB4F-B1DE-28637C4E3A14}"/>
              </a:ext>
            </a:extLst>
          </p:cNvPr>
          <p:cNvSpPr/>
          <p:nvPr/>
        </p:nvSpPr>
        <p:spPr>
          <a:xfrm>
            <a:off x="6662897" y="3148382"/>
            <a:ext cx="307900" cy="230880"/>
          </a:xfrm>
          <a:prstGeom prst="can">
            <a:avLst/>
          </a:prstGeom>
          <a:solidFill>
            <a:srgbClr val="948A54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4BE0803-F02C-F445-8CDC-D9C224925B83}"/>
              </a:ext>
            </a:extLst>
          </p:cNvPr>
          <p:cNvCxnSpPr>
            <a:stCxn id="35" idx="1"/>
            <a:endCxn id="8" idx="2"/>
          </p:cNvCxnSpPr>
          <p:nvPr/>
        </p:nvCxnSpPr>
        <p:spPr bwMode="auto">
          <a:xfrm flipV="1">
            <a:off x="6816847" y="3033703"/>
            <a:ext cx="1550" cy="114679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58BBF88-D201-1B44-A6E7-CC81E4DE908C}"/>
              </a:ext>
            </a:extLst>
          </p:cNvPr>
          <p:cNvSpPr txBox="1"/>
          <p:nvPr/>
        </p:nvSpPr>
        <p:spPr bwMode="auto">
          <a:xfrm>
            <a:off x="6074304" y="3470571"/>
            <a:ext cx="15138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latin typeface="Calibri" pitchFamily="-1" charset="0"/>
              </a:rPr>
              <a:t>Chief Data Office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52E973-8940-6545-827C-1ADCCF8AA988}"/>
              </a:ext>
            </a:extLst>
          </p:cNvPr>
          <p:cNvSpPr txBox="1"/>
          <p:nvPr/>
        </p:nvSpPr>
        <p:spPr bwMode="auto">
          <a:xfrm>
            <a:off x="3840473" y="1403955"/>
            <a:ext cx="15138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latin typeface="Calibri" pitchFamily="-1" charset="0"/>
              </a:rPr>
              <a:t>Data Lake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31824D-6E7E-4B40-877C-8622E22A4CCA}"/>
              </a:ext>
            </a:extLst>
          </p:cNvPr>
          <p:cNvSpPr txBox="1"/>
          <p:nvPr/>
        </p:nvSpPr>
        <p:spPr bwMode="auto">
          <a:xfrm>
            <a:off x="3107659" y="3916465"/>
            <a:ext cx="15138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latin typeface="Calibri" pitchFamily="-1" charset="0"/>
              </a:rPr>
              <a:t>Systems of Record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030E52-4BC4-3F44-9F9E-73AE4E7E481D}"/>
              </a:ext>
            </a:extLst>
          </p:cNvPr>
          <p:cNvSpPr/>
          <p:nvPr/>
        </p:nvSpPr>
        <p:spPr>
          <a:xfrm>
            <a:off x="2427713" y="3423090"/>
            <a:ext cx="692776" cy="448934"/>
          </a:xfrm>
          <a:prstGeom prst="rect">
            <a:avLst/>
          </a:prstGeom>
          <a:solidFill>
            <a:srgbClr val="C0504D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18A7B27-324A-C64C-B2B1-2397C144C945}"/>
              </a:ext>
            </a:extLst>
          </p:cNvPr>
          <p:cNvSpPr/>
          <p:nvPr/>
        </p:nvSpPr>
        <p:spPr>
          <a:xfrm>
            <a:off x="2489325" y="2809055"/>
            <a:ext cx="571229" cy="33387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FE891A7-FCC6-D04F-AC8E-7DC6B800EA14}"/>
              </a:ext>
            </a:extLst>
          </p:cNvPr>
          <p:cNvSpPr/>
          <p:nvPr/>
        </p:nvSpPr>
        <p:spPr>
          <a:xfrm>
            <a:off x="2508640" y="2840436"/>
            <a:ext cx="525995" cy="269360"/>
          </a:xfrm>
          <a:prstGeom prst="roundRect">
            <a:avLst/>
          </a:prstGeom>
          <a:solidFill>
            <a:srgbClr val="F2DCDB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C46270B-E968-7E4B-8332-73EB3671C27C}"/>
              </a:ext>
            </a:extLst>
          </p:cNvPr>
          <p:cNvSpPr/>
          <p:nvPr/>
        </p:nvSpPr>
        <p:spPr>
          <a:xfrm>
            <a:off x="2427775" y="3272361"/>
            <a:ext cx="692776" cy="1470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961E1C4-FD96-A94B-B5B3-795036B91F07}"/>
              </a:ext>
            </a:extLst>
          </p:cNvPr>
          <p:cNvCxnSpPr>
            <a:stCxn id="44" idx="0"/>
            <a:endCxn id="42" idx="2"/>
          </p:cNvCxnSpPr>
          <p:nvPr/>
        </p:nvCxnSpPr>
        <p:spPr bwMode="auto">
          <a:xfrm flipV="1">
            <a:off x="2774163" y="3142925"/>
            <a:ext cx="777" cy="129436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Can 45">
            <a:extLst>
              <a:ext uri="{FF2B5EF4-FFF2-40B4-BE49-F238E27FC236}">
                <a16:creationId xmlns:a16="http://schemas.microsoft.com/office/drawing/2014/main" id="{73E0FDA2-2E07-6144-A535-3F7FE6E462F3}"/>
              </a:ext>
            </a:extLst>
          </p:cNvPr>
          <p:cNvSpPr/>
          <p:nvPr/>
        </p:nvSpPr>
        <p:spPr>
          <a:xfrm>
            <a:off x="2621702" y="3988982"/>
            <a:ext cx="307900" cy="230880"/>
          </a:xfrm>
          <a:prstGeom prst="can">
            <a:avLst/>
          </a:prstGeom>
          <a:solidFill>
            <a:srgbClr val="C0504D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3476E1F-F254-144E-8065-A333946C646E}"/>
              </a:ext>
            </a:extLst>
          </p:cNvPr>
          <p:cNvCxnSpPr>
            <a:stCxn id="46" idx="1"/>
          </p:cNvCxnSpPr>
          <p:nvPr/>
        </p:nvCxnSpPr>
        <p:spPr bwMode="auto">
          <a:xfrm flipH="1" flipV="1">
            <a:off x="2774101" y="3872024"/>
            <a:ext cx="1551" cy="116958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084B3-8838-3E4D-80DD-F8B13495B3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19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6098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400D7E-B4FE-7D43-AB06-16EF3980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38FA46-2893-4344-9783-E8B68091DA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2</a:t>
            </a:fld>
            <a:endParaRPr lang="en-US" sz="1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DE4FA0-A695-FA4E-A2AD-4E9E8E215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Mandy Chessell CBE FREng CEng FBCS</a:t>
            </a:r>
          </a:p>
          <a:p>
            <a:pPr lvl="1"/>
            <a:r>
              <a:rPr lang="en-US" dirty="0"/>
              <a:t>IBM Distinguished Engineer</a:t>
            </a:r>
          </a:p>
          <a:p>
            <a:pPr lvl="1"/>
            <a:r>
              <a:rPr lang="en-US" dirty="0"/>
              <a:t>Project Leader of the EGERIA open-source project</a:t>
            </a:r>
          </a:p>
          <a:p>
            <a:pPr lvl="1"/>
            <a:r>
              <a:rPr lang="en-US" dirty="0"/>
              <a:t>Based in the UK</a:t>
            </a:r>
          </a:p>
          <a:p>
            <a:pPr lvl="1"/>
            <a:r>
              <a:rPr lang="en-US" dirty="0"/>
              <a:t>30+ Years experience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50D663-E38A-0149-AADD-3A87B7B5A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1548174"/>
            <a:ext cx="2171700" cy="24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110CE3-2A12-A544-A9A2-3B5E9FA0D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798" y="3095773"/>
            <a:ext cx="2391322" cy="16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8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>
            <a:extLst>
              <a:ext uri="{FF2B5EF4-FFF2-40B4-BE49-F238E27FC236}">
                <a16:creationId xmlns:a16="http://schemas.microsoft.com/office/drawing/2014/main" id="{89A5CBAD-C787-4055-A67B-8815E0B8F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Connecting to multiple cohorts  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10B09E-3B79-D14E-850C-934E0359D110}"/>
              </a:ext>
            </a:extLst>
          </p:cNvPr>
          <p:cNvCxnSpPr>
            <a:stCxn id="14" idx="3"/>
            <a:endCxn id="8" idx="7"/>
          </p:cNvCxnSpPr>
          <p:nvPr/>
        </p:nvCxnSpPr>
        <p:spPr bwMode="auto">
          <a:xfrm flipH="1">
            <a:off x="7345860" y="2139573"/>
            <a:ext cx="433685" cy="257003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F261D7C-EA9E-3E4C-8C23-FBDA43CC348D}"/>
              </a:ext>
            </a:extLst>
          </p:cNvPr>
          <p:cNvSpPr/>
          <p:nvPr/>
        </p:nvSpPr>
        <p:spPr>
          <a:xfrm>
            <a:off x="7556395" y="1731604"/>
            <a:ext cx="782580" cy="577201"/>
          </a:xfrm>
          <a:prstGeom prst="rect">
            <a:avLst/>
          </a:prstGeom>
          <a:solidFill>
            <a:srgbClr val="CCFFCC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C1E022-DA47-D746-8328-55759D6E0053}"/>
              </a:ext>
            </a:extLst>
          </p:cNvPr>
          <p:cNvSpPr/>
          <p:nvPr/>
        </p:nvSpPr>
        <p:spPr>
          <a:xfrm>
            <a:off x="5221484" y="2186192"/>
            <a:ext cx="2488861" cy="1436589"/>
          </a:xfrm>
          <a:prstGeom prst="ellipse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E351F0-8AE7-C146-B3A1-92111FF88C34}"/>
              </a:ext>
            </a:extLst>
          </p:cNvPr>
          <p:cNvSpPr/>
          <p:nvPr/>
        </p:nvSpPr>
        <p:spPr>
          <a:xfrm>
            <a:off x="5426749" y="2320113"/>
            <a:ext cx="2078329" cy="1168747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1F497D"/>
                </a:solidFill>
                <a:latin typeface="Calibri"/>
                <a:cs typeface="Calibri"/>
              </a:rPr>
              <a:t>Cohort B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2D13D0-3AE3-1843-9382-A2FCE0A6B578}"/>
              </a:ext>
            </a:extLst>
          </p:cNvPr>
          <p:cNvCxnSpPr>
            <a:stCxn id="13" idx="3"/>
            <a:endCxn id="8" idx="2"/>
          </p:cNvCxnSpPr>
          <p:nvPr/>
        </p:nvCxnSpPr>
        <p:spPr bwMode="auto">
          <a:xfrm>
            <a:off x="4926410" y="2904486"/>
            <a:ext cx="295074" cy="1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D6E43E-D496-6A42-A76C-50D5460E560D}"/>
              </a:ext>
            </a:extLst>
          </p:cNvPr>
          <p:cNvCxnSpPr>
            <a:stCxn id="12" idx="2"/>
          </p:cNvCxnSpPr>
          <p:nvPr/>
        </p:nvCxnSpPr>
        <p:spPr bwMode="auto">
          <a:xfrm flipH="1" flipV="1">
            <a:off x="7345860" y="3406743"/>
            <a:ext cx="362934" cy="305824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90A4B70-2C17-1546-8472-13F8956A87B8}"/>
              </a:ext>
            </a:extLst>
          </p:cNvPr>
          <p:cNvSpPr/>
          <p:nvPr/>
        </p:nvSpPr>
        <p:spPr>
          <a:xfrm>
            <a:off x="7708794" y="3615606"/>
            <a:ext cx="168330" cy="193921"/>
          </a:xfrm>
          <a:prstGeom prst="ellipse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D3A449-C8D5-EC45-94FE-5C47217C3CA3}"/>
              </a:ext>
            </a:extLst>
          </p:cNvPr>
          <p:cNvSpPr/>
          <p:nvPr/>
        </p:nvSpPr>
        <p:spPr>
          <a:xfrm>
            <a:off x="4233634" y="2680019"/>
            <a:ext cx="692776" cy="448934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300642-C11C-1F4B-AB73-1524C0A6B846}"/>
              </a:ext>
            </a:extLst>
          </p:cNvPr>
          <p:cNvSpPr/>
          <p:nvPr/>
        </p:nvSpPr>
        <p:spPr>
          <a:xfrm>
            <a:off x="7734454" y="1909659"/>
            <a:ext cx="307900" cy="269361"/>
          </a:xfrm>
          <a:prstGeom prst="ellipse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327C07-9BFD-8F45-929B-2A7DD767D266}"/>
              </a:ext>
            </a:extLst>
          </p:cNvPr>
          <p:cNvSpPr/>
          <p:nvPr/>
        </p:nvSpPr>
        <p:spPr>
          <a:xfrm>
            <a:off x="7559480" y="1856784"/>
            <a:ext cx="692776" cy="448934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BA5C8E-FB6E-864D-8139-F917CCAF2C9D}"/>
              </a:ext>
            </a:extLst>
          </p:cNvPr>
          <p:cNvSpPr/>
          <p:nvPr/>
        </p:nvSpPr>
        <p:spPr>
          <a:xfrm>
            <a:off x="1422491" y="2186192"/>
            <a:ext cx="2488861" cy="1436589"/>
          </a:xfrm>
          <a:prstGeom prst="ellipse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8AB116-FAC6-F946-B5CE-5BD22E80A6AE}"/>
              </a:ext>
            </a:extLst>
          </p:cNvPr>
          <p:cNvSpPr/>
          <p:nvPr/>
        </p:nvSpPr>
        <p:spPr>
          <a:xfrm>
            <a:off x="1627756" y="2320113"/>
            <a:ext cx="2078329" cy="1168747"/>
          </a:xfrm>
          <a:prstGeom prst="ellipse">
            <a:avLst/>
          </a:prstGeom>
          <a:solidFill>
            <a:srgbClr val="FFFFFF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rgbClr val="1F497D"/>
                </a:solidFill>
                <a:latin typeface="Calibri"/>
                <a:cs typeface="Calibri"/>
              </a:rPr>
              <a:t>Cohort 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32EA2D-E440-B446-B75E-79D356C0AA03}"/>
              </a:ext>
            </a:extLst>
          </p:cNvPr>
          <p:cNvCxnSpPr>
            <a:endCxn id="16" idx="1"/>
          </p:cNvCxnSpPr>
          <p:nvPr/>
        </p:nvCxnSpPr>
        <p:spPr bwMode="auto">
          <a:xfrm>
            <a:off x="1151526" y="2029992"/>
            <a:ext cx="635450" cy="366584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8A2592-AF81-1C47-8B7C-A535DBD713C5}"/>
              </a:ext>
            </a:extLst>
          </p:cNvPr>
          <p:cNvCxnSpPr>
            <a:stCxn id="20" idx="3"/>
            <a:endCxn id="16" idx="3"/>
          </p:cNvCxnSpPr>
          <p:nvPr/>
        </p:nvCxnSpPr>
        <p:spPr bwMode="auto">
          <a:xfrm flipV="1">
            <a:off x="1158577" y="3412397"/>
            <a:ext cx="628399" cy="328150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AE13466-EC9F-E24C-BD60-5CD5DF38C200}"/>
              </a:ext>
            </a:extLst>
          </p:cNvPr>
          <p:cNvSpPr/>
          <p:nvPr/>
        </p:nvSpPr>
        <p:spPr>
          <a:xfrm>
            <a:off x="1128970" y="3562782"/>
            <a:ext cx="202166" cy="208265"/>
          </a:xfrm>
          <a:prstGeom prst="ellipse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C1EED4-81AC-2B43-B44B-83888BFB7199}"/>
              </a:ext>
            </a:extLst>
          </p:cNvPr>
          <p:cNvSpPr/>
          <p:nvPr/>
        </p:nvSpPr>
        <p:spPr>
          <a:xfrm>
            <a:off x="806689" y="1755739"/>
            <a:ext cx="692776" cy="448934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DD504B-E968-F547-89DA-BD2283E18ADA}"/>
              </a:ext>
            </a:extLst>
          </p:cNvPr>
          <p:cNvCxnSpPr>
            <a:stCxn id="16" idx="6"/>
            <a:endCxn id="13" idx="1"/>
          </p:cNvCxnSpPr>
          <p:nvPr/>
        </p:nvCxnSpPr>
        <p:spPr bwMode="auto">
          <a:xfrm flipV="1">
            <a:off x="3911352" y="2904486"/>
            <a:ext cx="322282" cy="1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16C6342-6175-B24F-822A-F2929152F625}"/>
              </a:ext>
            </a:extLst>
          </p:cNvPr>
          <p:cNvSpPr/>
          <p:nvPr/>
        </p:nvSpPr>
        <p:spPr>
          <a:xfrm>
            <a:off x="1077654" y="3472994"/>
            <a:ext cx="317630" cy="448934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5D9232-BB14-B74C-BC25-4F7B829A2629}"/>
              </a:ext>
            </a:extLst>
          </p:cNvPr>
          <p:cNvCxnSpPr>
            <a:stCxn id="25" idx="4"/>
            <a:endCxn id="8" idx="0"/>
          </p:cNvCxnSpPr>
          <p:nvPr/>
        </p:nvCxnSpPr>
        <p:spPr bwMode="auto">
          <a:xfrm>
            <a:off x="6462814" y="1702912"/>
            <a:ext cx="3101" cy="483280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B8955E5-C74D-DC4E-A720-7B18776EDC8F}"/>
              </a:ext>
            </a:extLst>
          </p:cNvPr>
          <p:cNvSpPr/>
          <p:nvPr/>
        </p:nvSpPr>
        <p:spPr>
          <a:xfrm>
            <a:off x="6308864" y="1433551"/>
            <a:ext cx="307900" cy="269361"/>
          </a:xfrm>
          <a:prstGeom prst="ellipse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396373-CEFE-1747-ADDB-62119E700C97}"/>
              </a:ext>
            </a:extLst>
          </p:cNvPr>
          <p:cNvSpPr/>
          <p:nvPr/>
        </p:nvSpPr>
        <p:spPr>
          <a:xfrm>
            <a:off x="6117976" y="1539205"/>
            <a:ext cx="692776" cy="255012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B7CCFC1-BC15-814A-AC1E-77793BCCBF98}"/>
              </a:ext>
            </a:extLst>
          </p:cNvPr>
          <p:cNvSpPr/>
          <p:nvPr/>
        </p:nvSpPr>
        <p:spPr>
          <a:xfrm>
            <a:off x="4295245" y="2066745"/>
            <a:ext cx="571229" cy="3338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920168B-16CC-1448-9C3C-FF7723451154}"/>
              </a:ext>
            </a:extLst>
          </p:cNvPr>
          <p:cNvSpPr/>
          <p:nvPr/>
        </p:nvSpPr>
        <p:spPr>
          <a:xfrm>
            <a:off x="4314560" y="2098126"/>
            <a:ext cx="525995" cy="26936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C0299A-88E0-EC47-88E4-6BC7C83DE078}"/>
              </a:ext>
            </a:extLst>
          </p:cNvPr>
          <p:cNvSpPr/>
          <p:nvPr/>
        </p:nvSpPr>
        <p:spPr>
          <a:xfrm>
            <a:off x="4233695" y="2530051"/>
            <a:ext cx="692776" cy="147015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8A23A6B-2040-DE46-8CDE-64D5048324DF}"/>
              </a:ext>
            </a:extLst>
          </p:cNvPr>
          <p:cNvCxnSpPr>
            <a:stCxn id="29" idx="0"/>
            <a:endCxn id="27" idx="2"/>
          </p:cNvCxnSpPr>
          <p:nvPr/>
        </p:nvCxnSpPr>
        <p:spPr bwMode="auto">
          <a:xfrm flipV="1">
            <a:off x="4580083" y="2400615"/>
            <a:ext cx="777" cy="129436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E31A36A-5F0B-3145-B8FB-5CE923B4AE1B}"/>
              </a:ext>
            </a:extLst>
          </p:cNvPr>
          <p:cNvSpPr/>
          <p:nvPr/>
        </p:nvSpPr>
        <p:spPr>
          <a:xfrm>
            <a:off x="868301" y="1141704"/>
            <a:ext cx="571229" cy="333870"/>
          </a:xfrm>
          <a:prstGeom prst="roundRect">
            <a:avLst/>
          </a:prstGeom>
          <a:solidFill>
            <a:srgbClr val="6DCCDE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DB723A1-C7AC-8148-A569-9E962D436463}"/>
              </a:ext>
            </a:extLst>
          </p:cNvPr>
          <p:cNvSpPr/>
          <p:nvPr/>
        </p:nvSpPr>
        <p:spPr>
          <a:xfrm>
            <a:off x="887616" y="1173085"/>
            <a:ext cx="525995" cy="26936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39C895-5C5D-F341-9EA4-0A01D716AE47}"/>
              </a:ext>
            </a:extLst>
          </p:cNvPr>
          <p:cNvSpPr/>
          <p:nvPr/>
        </p:nvSpPr>
        <p:spPr>
          <a:xfrm>
            <a:off x="806751" y="1605010"/>
            <a:ext cx="692776" cy="147015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EC478FB-E301-5B41-85FF-5CBF1141A09B}"/>
              </a:ext>
            </a:extLst>
          </p:cNvPr>
          <p:cNvCxnSpPr>
            <a:stCxn id="33" idx="0"/>
            <a:endCxn id="31" idx="2"/>
          </p:cNvCxnSpPr>
          <p:nvPr/>
        </p:nvCxnSpPr>
        <p:spPr bwMode="auto">
          <a:xfrm flipV="1">
            <a:off x="1153139" y="1475574"/>
            <a:ext cx="777" cy="129436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4D174BE-11F2-4649-8A14-A66025C61ABB}"/>
              </a:ext>
            </a:extLst>
          </p:cNvPr>
          <p:cNvSpPr/>
          <p:nvPr/>
        </p:nvSpPr>
        <p:spPr>
          <a:xfrm>
            <a:off x="189338" y="3472994"/>
            <a:ext cx="692776" cy="448934"/>
          </a:xfrm>
          <a:prstGeom prst="rect">
            <a:avLst/>
          </a:prstGeom>
          <a:solidFill>
            <a:srgbClr val="C0504D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A8F2093-8DAD-A143-9132-9FE99B7F73D5}"/>
              </a:ext>
            </a:extLst>
          </p:cNvPr>
          <p:cNvSpPr/>
          <p:nvPr/>
        </p:nvSpPr>
        <p:spPr>
          <a:xfrm>
            <a:off x="250950" y="2858959"/>
            <a:ext cx="571229" cy="33387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B30BB34-863E-7C40-A687-B9102C8C0D01}"/>
              </a:ext>
            </a:extLst>
          </p:cNvPr>
          <p:cNvSpPr/>
          <p:nvPr/>
        </p:nvSpPr>
        <p:spPr>
          <a:xfrm>
            <a:off x="270265" y="2890340"/>
            <a:ext cx="525995" cy="269360"/>
          </a:xfrm>
          <a:prstGeom prst="roundRect">
            <a:avLst/>
          </a:prstGeom>
          <a:solidFill>
            <a:srgbClr val="F2DCDB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515369-90E4-CF41-8DDC-56950F898720}"/>
              </a:ext>
            </a:extLst>
          </p:cNvPr>
          <p:cNvSpPr/>
          <p:nvPr/>
        </p:nvSpPr>
        <p:spPr>
          <a:xfrm>
            <a:off x="189400" y="3322265"/>
            <a:ext cx="692776" cy="1470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5426576-5BB8-E44F-A97C-79808AD8231B}"/>
              </a:ext>
            </a:extLst>
          </p:cNvPr>
          <p:cNvCxnSpPr>
            <a:stCxn id="38" idx="0"/>
            <a:endCxn id="36" idx="2"/>
          </p:cNvCxnSpPr>
          <p:nvPr/>
        </p:nvCxnSpPr>
        <p:spPr bwMode="auto">
          <a:xfrm flipV="1">
            <a:off x="535788" y="3192829"/>
            <a:ext cx="777" cy="129436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B32984-AE4F-F64F-979E-2F4D4BCB9504}"/>
              </a:ext>
            </a:extLst>
          </p:cNvPr>
          <p:cNvCxnSpPr>
            <a:stCxn id="35" idx="3"/>
            <a:endCxn id="23" idx="1"/>
          </p:cNvCxnSpPr>
          <p:nvPr/>
        </p:nvCxnSpPr>
        <p:spPr bwMode="auto">
          <a:xfrm>
            <a:off x="882114" y="3697461"/>
            <a:ext cx="195540" cy="0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EDC2C64-CF05-E642-B8B1-7F23668D0A25}"/>
              </a:ext>
            </a:extLst>
          </p:cNvPr>
          <p:cNvSpPr/>
          <p:nvPr/>
        </p:nvSpPr>
        <p:spPr>
          <a:xfrm>
            <a:off x="7644650" y="3509954"/>
            <a:ext cx="317630" cy="448934"/>
          </a:xfrm>
          <a:prstGeom prst="rect">
            <a:avLst/>
          </a:prstGeom>
          <a:solidFill>
            <a:srgbClr val="6DCCDE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5B303A9-0D42-694B-9058-FB1A3BB00BD0}"/>
              </a:ext>
            </a:extLst>
          </p:cNvPr>
          <p:cNvSpPr/>
          <p:nvPr/>
        </p:nvSpPr>
        <p:spPr>
          <a:xfrm>
            <a:off x="8154715" y="3509952"/>
            <a:ext cx="692776" cy="448934"/>
          </a:xfrm>
          <a:prstGeom prst="rect">
            <a:avLst/>
          </a:prstGeom>
          <a:solidFill>
            <a:srgbClr val="FFC000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4C6ADB0-6D53-BE42-8288-FB9C81433C46}"/>
              </a:ext>
            </a:extLst>
          </p:cNvPr>
          <p:cNvSpPr/>
          <p:nvPr/>
        </p:nvSpPr>
        <p:spPr>
          <a:xfrm>
            <a:off x="8216327" y="2895917"/>
            <a:ext cx="571229" cy="333870"/>
          </a:xfrm>
          <a:prstGeom prst="roundRect">
            <a:avLst/>
          </a:prstGeom>
          <a:solidFill>
            <a:srgbClr val="FFC000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43900B9-65A6-0646-AE42-85ADE6E22C68}"/>
              </a:ext>
            </a:extLst>
          </p:cNvPr>
          <p:cNvSpPr/>
          <p:nvPr/>
        </p:nvSpPr>
        <p:spPr>
          <a:xfrm>
            <a:off x="8235642" y="2927298"/>
            <a:ext cx="525995" cy="26936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17539E7-5B6C-D741-B43D-6637E3A0EFF4}"/>
              </a:ext>
            </a:extLst>
          </p:cNvPr>
          <p:cNvSpPr/>
          <p:nvPr/>
        </p:nvSpPr>
        <p:spPr>
          <a:xfrm>
            <a:off x="8154777" y="3359223"/>
            <a:ext cx="692776" cy="147015"/>
          </a:xfrm>
          <a:prstGeom prst="rect">
            <a:avLst/>
          </a:prstGeom>
          <a:solidFill>
            <a:srgbClr val="FFC000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62878FB-043F-7B4B-AD46-8F5B01944CEA}"/>
              </a:ext>
            </a:extLst>
          </p:cNvPr>
          <p:cNvCxnSpPr>
            <a:stCxn id="45" idx="0"/>
            <a:endCxn id="43" idx="2"/>
          </p:cNvCxnSpPr>
          <p:nvPr/>
        </p:nvCxnSpPr>
        <p:spPr bwMode="auto">
          <a:xfrm flipV="1">
            <a:off x="8501165" y="3229787"/>
            <a:ext cx="777" cy="129436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7F5DF22-04FC-3A4A-BC58-C839C236D2F9}"/>
              </a:ext>
            </a:extLst>
          </p:cNvPr>
          <p:cNvCxnSpPr>
            <a:stCxn id="42" idx="1"/>
            <a:endCxn id="41" idx="3"/>
          </p:cNvCxnSpPr>
          <p:nvPr/>
        </p:nvCxnSpPr>
        <p:spPr bwMode="auto">
          <a:xfrm flipH="1">
            <a:off x="7962280" y="3734419"/>
            <a:ext cx="192435" cy="2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2850A6B-123E-9C4B-AC77-5998E37F44F3}"/>
              </a:ext>
            </a:extLst>
          </p:cNvPr>
          <p:cNvSpPr/>
          <p:nvPr/>
        </p:nvSpPr>
        <p:spPr>
          <a:xfrm>
            <a:off x="6179961" y="926412"/>
            <a:ext cx="571229" cy="333870"/>
          </a:xfrm>
          <a:prstGeom prst="roundRect">
            <a:avLst/>
          </a:prstGeom>
          <a:solidFill>
            <a:srgbClr val="FF85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3F1F66E-B9AD-0F4B-A89D-F887C60EF148}"/>
              </a:ext>
            </a:extLst>
          </p:cNvPr>
          <p:cNvSpPr/>
          <p:nvPr/>
        </p:nvSpPr>
        <p:spPr>
          <a:xfrm>
            <a:off x="6199276" y="957793"/>
            <a:ext cx="525995" cy="26936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A8EA710-1849-484B-BCBD-72D27C9611AD}"/>
              </a:ext>
            </a:extLst>
          </p:cNvPr>
          <p:cNvSpPr/>
          <p:nvPr/>
        </p:nvSpPr>
        <p:spPr>
          <a:xfrm>
            <a:off x="6118411" y="1389718"/>
            <a:ext cx="692776" cy="147015"/>
          </a:xfrm>
          <a:prstGeom prst="rect">
            <a:avLst/>
          </a:prstGeom>
          <a:solidFill>
            <a:srgbClr val="FF85FF"/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DC894B4-82E0-F849-972C-943F9482821F}"/>
              </a:ext>
            </a:extLst>
          </p:cNvPr>
          <p:cNvCxnSpPr>
            <a:stCxn id="50" idx="0"/>
            <a:endCxn id="48" idx="2"/>
          </p:cNvCxnSpPr>
          <p:nvPr/>
        </p:nvCxnSpPr>
        <p:spPr bwMode="auto">
          <a:xfrm flipV="1">
            <a:off x="6464799" y="1260282"/>
            <a:ext cx="777" cy="129436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DB942989-7DF0-EB40-A338-B0261CE9C39E}"/>
              </a:ext>
            </a:extLst>
          </p:cNvPr>
          <p:cNvSpPr/>
          <p:nvPr/>
        </p:nvSpPr>
        <p:spPr>
          <a:xfrm>
            <a:off x="1000678" y="2321631"/>
            <a:ext cx="307900" cy="230880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5B9485-9F0F-E049-8CDA-2D0E4DA705B1}"/>
              </a:ext>
            </a:extLst>
          </p:cNvPr>
          <p:cNvCxnSpPr>
            <a:stCxn id="52" idx="1"/>
            <a:endCxn id="21" idx="2"/>
          </p:cNvCxnSpPr>
          <p:nvPr/>
        </p:nvCxnSpPr>
        <p:spPr bwMode="auto">
          <a:xfrm flipH="1" flipV="1">
            <a:off x="1153077" y="2204673"/>
            <a:ext cx="1551" cy="116958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Can 53">
            <a:extLst>
              <a:ext uri="{FF2B5EF4-FFF2-40B4-BE49-F238E27FC236}">
                <a16:creationId xmlns:a16="http://schemas.microsoft.com/office/drawing/2014/main" id="{AF3AC57D-A946-5A4C-87E0-FF0F05F8A2B7}"/>
              </a:ext>
            </a:extLst>
          </p:cNvPr>
          <p:cNvSpPr/>
          <p:nvPr/>
        </p:nvSpPr>
        <p:spPr>
          <a:xfrm>
            <a:off x="383327" y="4038886"/>
            <a:ext cx="307900" cy="230880"/>
          </a:xfrm>
          <a:prstGeom prst="can">
            <a:avLst/>
          </a:prstGeom>
          <a:solidFill>
            <a:srgbClr val="C0504D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BE2B2E1-CD5B-FD47-AD4B-97671B930546}"/>
              </a:ext>
            </a:extLst>
          </p:cNvPr>
          <p:cNvCxnSpPr>
            <a:stCxn id="54" idx="1"/>
          </p:cNvCxnSpPr>
          <p:nvPr/>
        </p:nvCxnSpPr>
        <p:spPr bwMode="auto">
          <a:xfrm flipH="1" flipV="1">
            <a:off x="535726" y="3921928"/>
            <a:ext cx="1551" cy="116958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Can 55">
            <a:extLst>
              <a:ext uri="{FF2B5EF4-FFF2-40B4-BE49-F238E27FC236}">
                <a16:creationId xmlns:a16="http://schemas.microsoft.com/office/drawing/2014/main" id="{94B09A6F-B51E-E646-8DAC-B45B326433B7}"/>
              </a:ext>
            </a:extLst>
          </p:cNvPr>
          <p:cNvSpPr/>
          <p:nvPr/>
        </p:nvSpPr>
        <p:spPr>
          <a:xfrm>
            <a:off x="4424522" y="3243632"/>
            <a:ext cx="307900" cy="230880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5867418-E672-4A44-AA89-4CDFEBD38368}"/>
              </a:ext>
            </a:extLst>
          </p:cNvPr>
          <p:cNvCxnSpPr>
            <a:stCxn id="56" idx="1"/>
            <a:endCxn id="13" idx="2"/>
          </p:cNvCxnSpPr>
          <p:nvPr/>
        </p:nvCxnSpPr>
        <p:spPr bwMode="auto">
          <a:xfrm flipV="1">
            <a:off x="4578472" y="3128953"/>
            <a:ext cx="1550" cy="114679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Can 57">
            <a:extLst>
              <a:ext uri="{FF2B5EF4-FFF2-40B4-BE49-F238E27FC236}">
                <a16:creationId xmlns:a16="http://schemas.microsoft.com/office/drawing/2014/main" id="{9454AF9A-AD24-0B40-B105-AB16529E2D36}"/>
              </a:ext>
            </a:extLst>
          </p:cNvPr>
          <p:cNvSpPr/>
          <p:nvPr/>
        </p:nvSpPr>
        <p:spPr>
          <a:xfrm>
            <a:off x="8350253" y="4077367"/>
            <a:ext cx="307900" cy="230880"/>
          </a:xfrm>
          <a:prstGeom prst="can">
            <a:avLst/>
          </a:prstGeom>
          <a:solidFill>
            <a:srgbClr val="4BACC6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45D742D-B047-044A-A618-08D365708B6C}"/>
              </a:ext>
            </a:extLst>
          </p:cNvPr>
          <p:cNvCxnSpPr>
            <a:stCxn id="58" idx="1"/>
            <a:endCxn id="42" idx="2"/>
          </p:cNvCxnSpPr>
          <p:nvPr/>
        </p:nvCxnSpPr>
        <p:spPr bwMode="auto">
          <a:xfrm flipH="1" flipV="1">
            <a:off x="8501103" y="3958886"/>
            <a:ext cx="3100" cy="118481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Can 59">
            <a:extLst>
              <a:ext uri="{FF2B5EF4-FFF2-40B4-BE49-F238E27FC236}">
                <a16:creationId xmlns:a16="http://schemas.microsoft.com/office/drawing/2014/main" id="{49B97D6D-8C6A-EA4A-BB95-4E1C6D07B75D}"/>
              </a:ext>
            </a:extLst>
          </p:cNvPr>
          <p:cNvSpPr/>
          <p:nvPr/>
        </p:nvSpPr>
        <p:spPr>
          <a:xfrm>
            <a:off x="8514554" y="1902041"/>
            <a:ext cx="307900" cy="230880"/>
          </a:xfrm>
          <a:prstGeom prst="can">
            <a:avLst/>
          </a:prstGeom>
          <a:solidFill>
            <a:srgbClr val="CCFFC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D93CC02-85A4-5D46-805A-E7A932DE80D9}"/>
              </a:ext>
            </a:extLst>
          </p:cNvPr>
          <p:cNvCxnSpPr>
            <a:stCxn id="60" idx="2"/>
            <a:endCxn id="7" idx="3"/>
          </p:cNvCxnSpPr>
          <p:nvPr/>
        </p:nvCxnSpPr>
        <p:spPr bwMode="auto">
          <a:xfrm flipH="1">
            <a:off x="8338975" y="2017481"/>
            <a:ext cx="175579" cy="2724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7552A17-1B5B-304F-A5E0-DC952E16C30F}"/>
              </a:ext>
            </a:extLst>
          </p:cNvPr>
          <p:cNvSpPr/>
          <p:nvPr/>
        </p:nvSpPr>
        <p:spPr>
          <a:xfrm>
            <a:off x="7666596" y="1258380"/>
            <a:ext cx="571229" cy="333870"/>
          </a:xfrm>
          <a:prstGeom prst="roundRect">
            <a:avLst/>
          </a:prstGeom>
          <a:solidFill>
            <a:srgbClr val="CCFFCC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C4E0556-24C7-BA4C-BF41-375BC9DEAFC9}"/>
              </a:ext>
            </a:extLst>
          </p:cNvPr>
          <p:cNvSpPr/>
          <p:nvPr/>
        </p:nvSpPr>
        <p:spPr>
          <a:xfrm>
            <a:off x="7685911" y="1289761"/>
            <a:ext cx="525995" cy="26936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CA4B86-DA18-F942-B1CA-DAB8282EECA0}"/>
              </a:ext>
            </a:extLst>
          </p:cNvPr>
          <p:cNvCxnSpPr>
            <a:stCxn id="7" idx="0"/>
            <a:endCxn id="62" idx="2"/>
          </p:cNvCxnSpPr>
          <p:nvPr/>
        </p:nvCxnSpPr>
        <p:spPr bwMode="auto">
          <a:xfrm flipV="1">
            <a:off x="7947685" y="1592250"/>
            <a:ext cx="4526" cy="139354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5D167AA-FFD5-714E-AFC5-F79ADE885535}"/>
              </a:ext>
            </a:extLst>
          </p:cNvPr>
          <p:cNvSpPr txBox="1"/>
          <p:nvPr/>
        </p:nvSpPr>
        <p:spPr bwMode="auto">
          <a:xfrm>
            <a:off x="3835929" y="3565821"/>
            <a:ext cx="15138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latin typeface="Calibri" pitchFamily="-1" charset="0"/>
              </a:rPr>
              <a:t>Chief Data Office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EE36A84-42DC-A546-BFA3-36F77A122B3C}"/>
              </a:ext>
            </a:extLst>
          </p:cNvPr>
          <p:cNvSpPr txBox="1"/>
          <p:nvPr/>
        </p:nvSpPr>
        <p:spPr bwMode="auto">
          <a:xfrm>
            <a:off x="1602098" y="1499205"/>
            <a:ext cx="15138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latin typeface="Calibri" pitchFamily="-1" charset="0"/>
              </a:rPr>
              <a:t>Data Lake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A77EF7-58DF-8A4F-BFCD-F6CABC597B90}"/>
              </a:ext>
            </a:extLst>
          </p:cNvPr>
          <p:cNvSpPr txBox="1"/>
          <p:nvPr/>
        </p:nvSpPr>
        <p:spPr bwMode="auto">
          <a:xfrm>
            <a:off x="869284" y="4011715"/>
            <a:ext cx="15138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latin typeface="Calibri" pitchFamily="-1" charset="0"/>
              </a:rPr>
              <a:t>Systems of Record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2ABC256-8FBF-8C4D-8F40-1C83BC3E4EBD}"/>
              </a:ext>
            </a:extLst>
          </p:cNvPr>
          <p:cNvCxnSpPr>
            <a:stCxn id="69" idx="0"/>
            <a:endCxn id="8" idx="4"/>
          </p:cNvCxnSpPr>
          <p:nvPr/>
        </p:nvCxnSpPr>
        <p:spPr bwMode="auto">
          <a:xfrm flipV="1">
            <a:off x="6464365" y="3622781"/>
            <a:ext cx="1550" cy="235773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6DCB965B-1CCB-674D-AF7A-9B65784C7AB9}"/>
              </a:ext>
            </a:extLst>
          </p:cNvPr>
          <p:cNvSpPr/>
          <p:nvPr/>
        </p:nvSpPr>
        <p:spPr>
          <a:xfrm>
            <a:off x="6117977" y="3858554"/>
            <a:ext cx="692776" cy="44893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70" name="Can 69">
            <a:extLst>
              <a:ext uri="{FF2B5EF4-FFF2-40B4-BE49-F238E27FC236}">
                <a16:creationId xmlns:a16="http://schemas.microsoft.com/office/drawing/2014/main" id="{8AD2D56D-26C6-7143-B236-3D0933D23ADB}"/>
              </a:ext>
            </a:extLst>
          </p:cNvPr>
          <p:cNvSpPr/>
          <p:nvPr/>
        </p:nvSpPr>
        <p:spPr>
          <a:xfrm>
            <a:off x="6308865" y="4422167"/>
            <a:ext cx="307900" cy="230880"/>
          </a:xfrm>
          <a:prstGeom prst="can">
            <a:avLst/>
          </a:prstGeom>
          <a:solidFill>
            <a:srgbClr val="604A7B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C604CB9-6873-AC41-80C2-0E4B05753550}"/>
              </a:ext>
            </a:extLst>
          </p:cNvPr>
          <p:cNvCxnSpPr>
            <a:stCxn id="70" idx="1"/>
            <a:endCxn id="69" idx="2"/>
          </p:cNvCxnSpPr>
          <p:nvPr/>
        </p:nvCxnSpPr>
        <p:spPr bwMode="auto">
          <a:xfrm flipV="1">
            <a:off x="6462815" y="4307488"/>
            <a:ext cx="1550" cy="114679"/>
          </a:xfrm>
          <a:prstGeom prst="line">
            <a:avLst/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8387B12-0551-2440-A9BF-FB71C3469F08}"/>
              </a:ext>
            </a:extLst>
          </p:cNvPr>
          <p:cNvSpPr txBox="1"/>
          <p:nvPr/>
        </p:nvSpPr>
        <p:spPr bwMode="auto">
          <a:xfrm>
            <a:off x="5503725" y="4359557"/>
            <a:ext cx="729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latin typeface="Calibri" pitchFamily="-1" charset="0"/>
              </a:rPr>
              <a:t>Mobile</a:t>
            </a:r>
          </a:p>
          <a:p>
            <a:pPr algn="ctr"/>
            <a:r>
              <a:rPr lang="en-GB" sz="1400" dirty="0">
                <a:latin typeface="Calibri" pitchFamily="-1" charset="0"/>
              </a:rPr>
              <a:t>Apps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E3ECE27-58E4-D945-9E21-EA058D181144}"/>
              </a:ext>
            </a:extLst>
          </p:cNvPr>
          <p:cNvSpPr txBox="1"/>
          <p:nvPr/>
        </p:nvSpPr>
        <p:spPr bwMode="auto">
          <a:xfrm>
            <a:off x="7474031" y="854105"/>
            <a:ext cx="9344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latin typeface="Calibri" pitchFamily="-1" charset="0"/>
              </a:rPr>
              <a:t>Data Lake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7071CD3-D20B-BA4D-9DD5-CCF956F412A0}"/>
              </a:ext>
            </a:extLst>
          </p:cNvPr>
          <p:cNvSpPr txBox="1"/>
          <p:nvPr/>
        </p:nvSpPr>
        <p:spPr bwMode="auto">
          <a:xfrm>
            <a:off x="7128378" y="4035847"/>
            <a:ext cx="13869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latin typeface="Calibri" pitchFamily="-1" charset="0"/>
              </a:rPr>
              <a:t>Systems of Record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20756B2-CE3A-A049-914B-9A9268E1DF5B}"/>
              </a:ext>
            </a:extLst>
          </p:cNvPr>
          <p:cNvSpPr txBox="1"/>
          <p:nvPr/>
        </p:nvSpPr>
        <p:spPr bwMode="auto">
          <a:xfrm>
            <a:off x="5003387" y="1084191"/>
            <a:ext cx="10586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r"/>
            <a:r>
              <a:rPr lang="en-GB" sz="1400" dirty="0">
                <a:latin typeface="Calibri" pitchFamily="-1" charset="0"/>
              </a:rPr>
              <a:t>Marketing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F665F-4CF6-6346-BC39-A1A2A9F7A7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20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01657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Formation of a cohort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AAAD9-A45B-D74F-A65A-FFA26A428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first server to join the cohort issues a registration request and waits for others to join.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396" y="1751797"/>
            <a:ext cx="3198805" cy="2988438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575198-3A67-5141-9601-F70F7C00F9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21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88754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Formation of a cohort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938A3-0A26-0B4C-A5CE-F3A2C2F80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When another server joins the cohort they exchange registration information.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149" y="1746953"/>
            <a:ext cx="5769723" cy="298993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4FA325-3232-3B4F-BEE3-CD9C9F5FE3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22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044713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Formation of a cohort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80389-0CC5-4A45-8D22-C6C3F3DD0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the registration is complete the cohort members can issue federated queries.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781" y="1756586"/>
            <a:ext cx="5760091" cy="2989937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242FB6E-4D28-1D4F-8982-145876FFFC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23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98332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Formation of a cohort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E8FF4-BC4D-EB4A-A49A-A831749E9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Metadata can also be replicated through the cohort to allow caching for availability and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781" y="1756585"/>
            <a:ext cx="5760091" cy="298993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3DEB62E-79EB-4340-8925-51A1B0B82B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24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380217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66A28-F849-F943-81BC-17920F861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Instance representations in the metadata in the cohort</a:t>
            </a:r>
            <a:br>
              <a:rPr lang="en-GB" dirty="0"/>
            </a:b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2D04B-FED5-F147-92E1-BA15996158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FE77E3-03BA-5441-9276-4F66C4BE307C}"/>
              </a:ext>
            </a:extLst>
          </p:cNvPr>
          <p:cNvGrpSpPr/>
          <p:nvPr/>
        </p:nvGrpSpPr>
        <p:grpSpPr>
          <a:xfrm>
            <a:off x="969435" y="1131690"/>
            <a:ext cx="6858000" cy="3075266"/>
            <a:chOff x="969435" y="1131690"/>
            <a:chExt cx="6858000" cy="3075266"/>
          </a:xfrm>
        </p:grpSpPr>
        <p:pic>
          <p:nvPicPr>
            <p:cNvPr id="4" name="Picture 3" descr="Base Model - Layer -1.png">
              <a:extLst>
                <a:ext uri="{FF2B5EF4-FFF2-40B4-BE49-F238E27FC236}">
                  <a16:creationId xmlns:a16="http://schemas.microsoft.com/office/drawing/2014/main" id="{CF8E315C-E362-DD4E-BBD3-671D1A00F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777" y="2485100"/>
              <a:ext cx="1009650" cy="65722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E633CFEA-2874-3E42-9387-8BF1B33C5E3B}"/>
                </a:ext>
              </a:extLst>
            </p:cNvPr>
            <p:cNvSpPr txBox="1">
              <a:spLocks/>
            </p:cNvSpPr>
            <p:nvPr/>
          </p:nvSpPr>
          <p:spPr>
            <a:xfrm>
              <a:off x="1252804" y="1131690"/>
              <a:ext cx="6574631" cy="642938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3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endParaRPr lang="en-GB" sz="280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AF9FBB-4327-BB43-B326-ACA1B529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1529" y="2529900"/>
              <a:ext cx="2669370" cy="16672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BAC004-34EB-EA42-9C0C-8AF27404B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8016" y="1853253"/>
              <a:ext cx="2957426" cy="12866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21B6C5-8EF9-7E42-9B66-297FD361C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9435" y="1489989"/>
              <a:ext cx="6858000" cy="2716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660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>
            <a:extLst>
              <a:ext uri="{FF2B5EF4-FFF2-40B4-BE49-F238E27FC236}">
                <a16:creationId xmlns:a16="http://schemas.microsoft.com/office/drawing/2014/main" id="{89A5CBAD-C787-4055-A67B-8815E0B8F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Scope of metadata covered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E9927-095D-D147-AD3C-7E7BBCE8D3A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26</a:t>
            </a:fld>
            <a:endParaRPr lang="en-US" sz="1000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125ECD2E-369C-4943-A5E6-4DB67C8BD485}"/>
              </a:ext>
            </a:extLst>
          </p:cNvPr>
          <p:cNvSpPr/>
          <p:nvPr/>
        </p:nvSpPr>
        <p:spPr>
          <a:xfrm>
            <a:off x="1400276" y="1026635"/>
            <a:ext cx="6536162" cy="3573234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227" name="Rectangle 75">
            <a:extLst>
              <a:ext uri="{FF2B5EF4-FFF2-40B4-BE49-F238E27FC236}">
                <a16:creationId xmlns:a16="http://schemas.microsoft.com/office/drawing/2014/main" id="{161B2740-62F4-0440-8BC7-9AB35ADDBCE2}"/>
              </a:ext>
            </a:extLst>
          </p:cNvPr>
          <p:cNvSpPr/>
          <p:nvPr/>
        </p:nvSpPr>
        <p:spPr bwMode="auto">
          <a:xfrm>
            <a:off x="1204991" y="2704593"/>
            <a:ext cx="4470401" cy="1896502"/>
          </a:xfrm>
          <a:custGeom>
            <a:avLst/>
            <a:gdLst>
              <a:gd name="connsiteX0" fmla="*/ 0 w 4463410"/>
              <a:gd name="connsiteY0" fmla="*/ 0 h 1886343"/>
              <a:gd name="connsiteX1" fmla="*/ 4463410 w 4463410"/>
              <a:gd name="connsiteY1" fmla="*/ 0 h 1886343"/>
              <a:gd name="connsiteX2" fmla="*/ 4463410 w 4463410"/>
              <a:gd name="connsiteY2" fmla="*/ 1886343 h 1886343"/>
              <a:gd name="connsiteX3" fmla="*/ 0 w 4463410"/>
              <a:gd name="connsiteY3" fmla="*/ 1886343 h 1886343"/>
              <a:gd name="connsiteX4" fmla="*/ 0 w 4463410"/>
              <a:gd name="connsiteY4" fmla="*/ 0 h 1886343"/>
              <a:gd name="connsiteX0" fmla="*/ 0 w 4463410"/>
              <a:gd name="connsiteY0" fmla="*/ 10159 h 1896502"/>
              <a:gd name="connsiteX1" fmla="*/ 2736209 w 4463410"/>
              <a:gd name="connsiteY1" fmla="*/ 0 h 1896502"/>
              <a:gd name="connsiteX2" fmla="*/ 4463410 w 4463410"/>
              <a:gd name="connsiteY2" fmla="*/ 10159 h 1896502"/>
              <a:gd name="connsiteX3" fmla="*/ 4463410 w 4463410"/>
              <a:gd name="connsiteY3" fmla="*/ 1896502 h 1896502"/>
              <a:gd name="connsiteX4" fmla="*/ 0 w 4463410"/>
              <a:gd name="connsiteY4" fmla="*/ 1896502 h 1896502"/>
              <a:gd name="connsiteX5" fmla="*/ 0 w 4463410"/>
              <a:gd name="connsiteY5" fmla="*/ 10159 h 1896502"/>
              <a:gd name="connsiteX0" fmla="*/ 6991 w 4470401"/>
              <a:gd name="connsiteY0" fmla="*/ 10159 h 1896502"/>
              <a:gd name="connsiteX1" fmla="*/ 2743200 w 4470401"/>
              <a:gd name="connsiteY1" fmla="*/ 0 h 1896502"/>
              <a:gd name="connsiteX2" fmla="*/ 4470401 w 4470401"/>
              <a:gd name="connsiteY2" fmla="*/ 10159 h 1896502"/>
              <a:gd name="connsiteX3" fmla="*/ 4470401 w 4470401"/>
              <a:gd name="connsiteY3" fmla="*/ 1896502 h 1896502"/>
              <a:gd name="connsiteX4" fmla="*/ 6991 w 4470401"/>
              <a:gd name="connsiteY4" fmla="*/ 1896502 h 1896502"/>
              <a:gd name="connsiteX5" fmla="*/ 0 w 4470401"/>
              <a:gd name="connsiteY5" fmla="*/ 1290320 h 1896502"/>
              <a:gd name="connsiteX6" fmla="*/ 6991 w 4470401"/>
              <a:gd name="connsiteY6" fmla="*/ 10159 h 1896502"/>
              <a:gd name="connsiteX0" fmla="*/ 2750191 w 4470401"/>
              <a:gd name="connsiteY0" fmla="*/ 1280159 h 1896502"/>
              <a:gd name="connsiteX1" fmla="*/ 2743200 w 4470401"/>
              <a:gd name="connsiteY1" fmla="*/ 0 h 1896502"/>
              <a:gd name="connsiteX2" fmla="*/ 4470401 w 4470401"/>
              <a:gd name="connsiteY2" fmla="*/ 10159 h 1896502"/>
              <a:gd name="connsiteX3" fmla="*/ 4470401 w 4470401"/>
              <a:gd name="connsiteY3" fmla="*/ 1896502 h 1896502"/>
              <a:gd name="connsiteX4" fmla="*/ 6991 w 4470401"/>
              <a:gd name="connsiteY4" fmla="*/ 1896502 h 1896502"/>
              <a:gd name="connsiteX5" fmla="*/ 0 w 4470401"/>
              <a:gd name="connsiteY5" fmla="*/ 1290320 h 1896502"/>
              <a:gd name="connsiteX6" fmla="*/ 2750191 w 4470401"/>
              <a:gd name="connsiteY6" fmla="*/ 1280159 h 1896502"/>
              <a:gd name="connsiteX0" fmla="*/ 2750191 w 4470401"/>
              <a:gd name="connsiteY0" fmla="*/ 1280159 h 1896502"/>
              <a:gd name="connsiteX1" fmla="*/ 2743200 w 4470401"/>
              <a:gd name="connsiteY1" fmla="*/ 0 h 1896502"/>
              <a:gd name="connsiteX2" fmla="*/ 4470401 w 4470401"/>
              <a:gd name="connsiteY2" fmla="*/ 10159 h 1896502"/>
              <a:gd name="connsiteX3" fmla="*/ 4470401 w 4470401"/>
              <a:gd name="connsiteY3" fmla="*/ 1896502 h 1896502"/>
              <a:gd name="connsiteX4" fmla="*/ 6991 w 4470401"/>
              <a:gd name="connsiteY4" fmla="*/ 1896502 h 1896502"/>
              <a:gd name="connsiteX5" fmla="*/ 0 w 4470401"/>
              <a:gd name="connsiteY5" fmla="*/ 1290320 h 1896502"/>
              <a:gd name="connsiteX6" fmla="*/ 2750191 w 4470401"/>
              <a:gd name="connsiteY6" fmla="*/ 1280159 h 1896502"/>
              <a:gd name="connsiteX0" fmla="*/ 2750191 w 4470401"/>
              <a:gd name="connsiteY0" fmla="*/ 1280159 h 1896502"/>
              <a:gd name="connsiteX1" fmla="*/ 2743200 w 4470401"/>
              <a:gd name="connsiteY1" fmla="*/ 0 h 1896502"/>
              <a:gd name="connsiteX2" fmla="*/ 4470401 w 4470401"/>
              <a:gd name="connsiteY2" fmla="*/ 10159 h 1896502"/>
              <a:gd name="connsiteX3" fmla="*/ 4470401 w 4470401"/>
              <a:gd name="connsiteY3" fmla="*/ 1896502 h 1896502"/>
              <a:gd name="connsiteX4" fmla="*/ 6991 w 4470401"/>
              <a:gd name="connsiteY4" fmla="*/ 1896502 h 1896502"/>
              <a:gd name="connsiteX5" fmla="*/ 0 w 4470401"/>
              <a:gd name="connsiteY5" fmla="*/ 1290320 h 1896502"/>
              <a:gd name="connsiteX6" fmla="*/ 2750191 w 4470401"/>
              <a:gd name="connsiteY6" fmla="*/ 1280159 h 1896502"/>
              <a:gd name="connsiteX0" fmla="*/ 2750191 w 4470401"/>
              <a:gd name="connsiteY0" fmla="*/ 1280159 h 1896502"/>
              <a:gd name="connsiteX1" fmla="*/ 2743200 w 4470401"/>
              <a:gd name="connsiteY1" fmla="*/ 0 h 1896502"/>
              <a:gd name="connsiteX2" fmla="*/ 4470401 w 4470401"/>
              <a:gd name="connsiteY2" fmla="*/ 10159 h 1896502"/>
              <a:gd name="connsiteX3" fmla="*/ 4470401 w 4470401"/>
              <a:gd name="connsiteY3" fmla="*/ 1896502 h 1896502"/>
              <a:gd name="connsiteX4" fmla="*/ 6991 w 4470401"/>
              <a:gd name="connsiteY4" fmla="*/ 1896502 h 1896502"/>
              <a:gd name="connsiteX5" fmla="*/ 0 w 4470401"/>
              <a:gd name="connsiteY5" fmla="*/ 1290320 h 1896502"/>
              <a:gd name="connsiteX6" fmla="*/ 2750191 w 4470401"/>
              <a:gd name="connsiteY6" fmla="*/ 1280159 h 189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0401" h="1896502">
                <a:moveTo>
                  <a:pt x="2750191" y="1280159"/>
                </a:moveTo>
                <a:cubicBezTo>
                  <a:pt x="2747861" y="853439"/>
                  <a:pt x="2745530" y="426720"/>
                  <a:pt x="2743200" y="0"/>
                </a:cubicBezTo>
                <a:lnTo>
                  <a:pt x="4470401" y="10159"/>
                </a:lnTo>
                <a:lnTo>
                  <a:pt x="4470401" y="1896502"/>
                </a:lnTo>
                <a:lnTo>
                  <a:pt x="6991" y="1896502"/>
                </a:lnTo>
                <a:cubicBezTo>
                  <a:pt x="4661" y="1694441"/>
                  <a:pt x="2330" y="1492381"/>
                  <a:pt x="0" y="1290320"/>
                </a:cubicBezTo>
                <a:cubicBezTo>
                  <a:pt x="286810" y="1300480"/>
                  <a:pt x="2544661" y="1300479"/>
                  <a:pt x="2750191" y="1280159"/>
                </a:cubicBezTo>
                <a:close/>
              </a:path>
            </a:pathLst>
          </a:custGeom>
          <a:solidFill>
            <a:srgbClr val="558ED5"/>
          </a:solidFill>
          <a:ln w="57150" cap="flat" cmpd="sng" algn="ctr">
            <a:solidFill>
              <a:srgbClr val="1F497D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DB0D6591-AEBE-9840-B60E-6AB20541C6A1}"/>
              </a:ext>
            </a:extLst>
          </p:cNvPr>
          <p:cNvSpPr/>
          <p:nvPr/>
        </p:nvSpPr>
        <p:spPr bwMode="auto">
          <a:xfrm>
            <a:off x="3798405" y="1046277"/>
            <a:ext cx="2014649" cy="1665160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57150" cap="flat" cmpd="sng" algn="ctr">
            <a:solidFill>
              <a:srgbClr val="1F497D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Glossary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3FDAD85-1AE4-2149-9F29-C5ECBD2AE83F}"/>
              </a:ext>
            </a:extLst>
          </p:cNvPr>
          <p:cNvSpPr/>
          <p:nvPr/>
        </p:nvSpPr>
        <p:spPr bwMode="auto">
          <a:xfrm>
            <a:off x="5679978" y="1047502"/>
            <a:ext cx="2300820" cy="1685348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57150" cap="flat" cmpd="sng" algn="ctr">
            <a:solidFill>
              <a:srgbClr val="1F497D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Collaboration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9CC01984-094B-5C49-855D-EC396E6B0C2A}"/>
              </a:ext>
            </a:extLst>
          </p:cNvPr>
          <p:cNvSpPr/>
          <p:nvPr/>
        </p:nvSpPr>
        <p:spPr bwMode="auto">
          <a:xfrm>
            <a:off x="1211967" y="1036454"/>
            <a:ext cx="2744190" cy="2369178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57150" cap="flat" cmpd="sng" algn="ctr">
            <a:solidFill>
              <a:srgbClr val="1F497D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Governance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2475BB29-476B-1D41-989D-666B69F57BAA}"/>
              </a:ext>
            </a:extLst>
          </p:cNvPr>
          <p:cNvSpPr/>
          <p:nvPr/>
        </p:nvSpPr>
        <p:spPr bwMode="auto">
          <a:xfrm>
            <a:off x="5680001" y="2590419"/>
            <a:ext cx="2287943" cy="836122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 w="57150" cap="flat" cmpd="sng" algn="ctr">
            <a:solidFill>
              <a:srgbClr val="1F497D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Models and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Reference Data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F615264-679E-6348-B3A9-D0334D2048B7}"/>
              </a:ext>
            </a:extLst>
          </p:cNvPr>
          <p:cNvSpPr/>
          <p:nvPr/>
        </p:nvSpPr>
        <p:spPr bwMode="auto">
          <a:xfrm>
            <a:off x="5669840" y="3425952"/>
            <a:ext cx="2287943" cy="1178560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57150" cap="flat" cmpd="sng" algn="ctr">
            <a:solidFill>
              <a:srgbClr val="1F497D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Metadata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Discovery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EBFE9375-72DA-8C4F-983A-975A65582D51}"/>
              </a:ext>
            </a:extLst>
          </p:cNvPr>
          <p:cNvSpPr/>
          <p:nvPr/>
        </p:nvSpPr>
        <p:spPr bwMode="auto">
          <a:xfrm>
            <a:off x="1211967" y="3395473"/>
            <a:ext cx="2744190" cy="589280"/>
          </a:xfrm>
          <a:prstGeom prst="rect">
            <a:avLst/>
          </a:prstGeom>
          <a:solidFill>
            <a:srgbClr val="EEECE1">
              <a:lumMod val="75000"/>
            </a:srgbClr>
          </a:solidFill>
          <a:ln w="57150" cap="flat" cmpd="sng" algn="ctr">
            <a:solidFill>
              <a:srgbClr val="1F497D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Lineage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563DAE83-C4F4-564B-85A3-4D02D2B19195}"/>
              </a:ext>
            </a:extLst>
          </p:cNvPr>
          <p:cNvSpPr txBox="1"/>
          <p:nvPr/>
        </p:nvSpPr>
        <p:spPr bwMode="auto">
          <a:xfrm>
            <a:off x="4303808" y="3517420"/>
            <a:ext cx="10318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kern="1200" dirty="0">
                <a:solidFill>
                  <a:prstClr val="white"/>
                </a:solidFill>
                <a:latin typeface="Calibri" pitchFamily="-1" charset="0"/>
                <a:ea typeface="ＭＳ Ｐゴシック" charset="0"/>
              </a:rPr>
              <a:t>Data Assets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997793A4-EEB3-3047-A306-2D83691DF676}"/>
              </a:ext>
            </a:extLst>
          </p:cNvPr>
          <p:cNvSpPr/>
          <p:nvPr/>
        </p:nvSpPr>
        <p:spPr bwMode="auto">
          <a:xfrm>
            <a:off x="1202903" y="3964341"/>
            <a:ext cx="2754260" cy="642046"/>
          </a:xfrm>
          <a:prstGeom prst="rect">
            <a:avLst/>
          </a:prstGeom>
          <a:solidFill>
            <a:srgbClr val="FFFF66"/>
          </a:solidFill>
          <a:ln w="57150" cap="flat" cmpd="sng" algn="ctr">
            <a:solidFill>
              <a:srgbClr val="1F497D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Base Types, Systems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811146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>
            <a:extLst>
              <a:ext uri="{FF2B5EF4-FFF2-40B4-BE49-F238E27FC236}">
                <a16:creationId xmlns:a16="http://schemas.microsoft.com/office/drawing/2014/main" id="{89A5CBAD-C787-4055-A67B-8815E0B8F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Metadata Types</a:t>
            </a:r>
            <a:endParaRPr lang="en-GB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8D75081-797D-4740-B7B9-5D93286D1BAF}"/>
              </a:ext>
            </a:extLst>
          </p:cNvPr>
          <p:cNvSpPr/>
          <p:nvPr/>
        </p:nvSpPr>
        <p:spPr>
          <a:xfrm>
            <a:off x="1326624" y="1014443"/>
            <a:ext cx="6536162" cy="3573234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grpSp>
        <p:nvGrpSpPr>
          <p:cNvPr id="90" name="Group 9">
            <a:extLst>
              <a:ext uri="{FF2B5EF4-FFF2-40B4-BE49-F238E27FC236}">
                <a16:creationId xmlns:a16="http://schemas.microsoft.com/office/drawing/2014/main" id="{2EE9007A-30B5-3246-9B41-958728999FF5}"/>
              </a:ext>
            </a:extLst>
          </p:cNvPr>
          <p:cNvGrpSpPr>
            <a:grpSpLocks/>
          </p:cNvGrpSpPr>
          <p:nvPr/>
        </p:nvGrpSpPr>
        <p:grpSpPr bwMode="auto">
          <a:xfrm>
            <a:off x="1138314" y="1024287"/>
            <a:ext cx="6768832" cy="3564641"/>
            <a:chOff x="738873" y="2120900"/>
            <a:chExt cx="7509684" cy="4610727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F8EB1EC-4969-AA46-8190-AEABC13A68E4}"/>
                </a:ext>
              </a:extLst>
            </p:cNvPr>
            <p:cNvSpPr/>
            <p:nvPr/>
          </p:nvSpPr>
          <p:spPr>
            <a:xfrm>
              <a:off x="738873" y="2206637"/>
              <a:ext cx="7496984" cy="4524990"/>
            </a:xfrm>
            <a:prstGeom prst="rect">
              <a:avLst/>
            </a:prstGeom>
            <a:solidFill>
              <a:srgbClr val="558ED5"/>
            </a:solidFill>
            <a:ln w="57150" cap="flat" cmpd="sng" algn="ctr">
              <a:solidFill>
                <a:srgbClr val="1F497D"/>
              </a:solidFill>
              <a:prstDash val="sys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E14CF6B-DBEB-E447-83D0-E53D451A16DD}"/>
                </a:ext>
              </a:extLst>
            </p:cNvPr>
            <p:cNvSpPr/>
            <p:nvPr/>
          </p:nvSpPr>
          <p:spPr>
            <a:xfrm>
              <a:off x="3608392" y="2133603"/>
              <a:ext cx="2235153" cy="2153821"/>
            </a:xfrm>
            <a:prstGeom prst="rect">
              <a:avLst/>
            </a:prstGeom>
            <a:solidFill>
              <a:srgbClr val="4BACC6">
                <a:lumMod val="60000"/>
                <a:lumOff val="40000"/>
              </a:srgbClr>
            </a:solidFill>
            <a:ln w="57150" cap="flat" cmpd="sng" algn="ctr">
              <a:solidFill>
                <a:srgbClr val="1F497D"/>
              </a:solidFill>
              <a:prstDash val="sys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CD503FD-3A56-AE49-91CC-15EC1A918EDD}"/>
                </a:ext>
              </a:extLst>
            </p:cNvPr>
            <p:cNvSpPr/>
            <p:nvPr/>
          </p:nvSpPr>
          <p:spPr>
            <a:xfrm>
              <a:off x="5695911" y="2135190"/>
              <a:ext cx="2552646" cy="2179933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57150" cap="flat" cmpd="sng" algn="ctr">
              <a:solidFill>
                <a:srgbClr val="1F497D"/>
              </a:solidFill>
              <a:prstDash val="sys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11F9F39-C77E-2746-ADE4-91E0EC9D2605}"/>
                </a:ext>
              </a:extLst>
            </p:cNvPr>
            <p:cNvSpPr/>
            <p:nvPr/>
          </p:nvSpPr>
          <p:spPr>
            <a:xfrm>
              <a:off x="738874" y="2120900"/>
              <a:ext cx="3044543" cy="3064441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57150" cap="flat" cmpd="sng" algn="ctr">
              <a:solidFill>
                <a:srgbClr val="1F497D"/>
              </a:solidFill>
              <a:prstDash val="sys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C2228EA-CB89-014B-9E4A-9B45947159D4}"/>
                </a:ext>
              </a:extLst>
            </p:cNvPr>
            <p:cNvSpPr/>
            <p:nvPr/>
          </p:nvSpPr>
          <p:spPr>
            <a:xfrm>
              <a:off x="5695911" y="4130892"/>
              <a:ext cx="2538360" cy="108149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57150" cap="flat" cmpd="sng" algn="ctr">
              <a:solidFill>
                <a:srgbClr val="1F497D"/>
              </a:solidFill>
              <a:prstDash val="sys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endParaRPr>
            </a:p>
          </p:txBody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BB2EA555-6BD0-C842-B148-5383D4BB1A2D}"/>
              </a:ext>
            </a:extLst>
          </p:cNvPr>
          <p:cNvSpPr/>
          <p:nvPr/>
        </p:nvSpPr>
        <p:spPr>
          <a:xfrm>
            <a:off x="1241040" y="1475906"/>
            <a:ext cx="1863702" cy="66121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Policy Metadata (Principles, Regulations, Standards, Approaches, Rule Specifications, Roles and Metrics)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0ACD089-0E59-154D-8E78-EE8621DB83F1}"/>
              </a:ext>
            </a:extLst>
          </p:cNvPr>
          <p:cNvSpPr/>
          <p:nvPr/>
        </p:nvSpPr>
        <p:spPr>
          <a:xfrm>
            <a:off x="1243606" y="2712264"/>
            <a:ext cx="833900" cy="59645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Governance Actions and Processes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1EC67F7-EA08-D34B-91E5-0D58B4A72CA5}"/>
              </a:ext>
            </a:extLst>
          </p:cNvPr>
          <p:cNvSpPr/>
          <p:nvPr/>
        </p:nvSpPr>
        <p:spPr>
          <a:xfrm>
            <a:off x="4043968" y="2787259"/>
            <a:ext cx="1415263" cy="171931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99" name="Up-Down Arrow 98">
            <a:extLst>
              <a:ext uri="{FF2B5EF4-FFF2-40B4-BE49-F238E27FC236}">
                <a16:creationId xmlns:a16="http://schemas.microsoft.com/office/drawing/2014/main" id="{4E694F46-D1BE-DC4B-9995-CCE474D39480}"/>
              </a:ext>
            </a:extLst>
          </p:cNvPr>
          <p:cNvSpPr/>
          <p:nvPr/>
        </p:nvSpPr>
        <p:spPr>
          <a:xfrm>
            <a:off x="4624864" y="2500198"/>
            <a:ext cx="161361" cy="295646"/>
          </a:xfrm>
          <a:prstGeom prst="upDown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355C212-37CA-B64D-B8C9-ADD7D2AC31A7}"/>
              </a:ext>
            </a:extLst>
          </p:cNvPr>
          <p:cNvSpPr txBox="1"/>
          <p:nvPr/>
        </p:nvSpPr>
        <p:spPr bwMode="auto">
          <a:xfrm>
            <a:off x="5562697" y="1444563"/>
            <a:ext cx="7817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latin typeface="Calibri" pitchFamily="-1" charset="0"/>
                <a:ea typeface="ＭＳ Ｐゴシック" charset="0"/>
              </a:rPr>
              <a:t>Augmentation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DD839FF-3BB8-5040-B1B2-40BE4DD5EB02}"/>
              </a:ext>
            </a:extLst>
          </p:cNvPr>
          <p:cNvSpPr txBox="1"/>
          <p:nvPr/>
        </p:nvSpPr>
        <p:spPr bwMode="auto">
          <a:xfrm>
            <a:off x="4804598" y="2472940"/>
            <a:ext cx="5565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latin typeface="Calibri" pitchFamily="-1" charset="0"/>
                <a:ea typeface="ＭＳ Ｐゴシック" charset="0"/>
              </a:rPr>
              <a:t>Mapping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82A757D-4A01-8B4B-B266-8C63279278A9}"/>
              </a:ext>
            </a:extLst>
          </p:cNvPr>
          <p:cNvSpPr txBox="1"/>
          <p:nvPr/>
        </p:nvSpPr>
        <p:spPr bwMode="auto">
          <a:xfrm>
            <a:off x="1705284" y="2521502"/>
            <a:ext cx="8565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latin typeface="Calibri" pitchFamily="-1" charset="0"/>
                <a:ea typeface="ＭＳ Ｐゴシック" charset="0"/>
              </a:rPr>
              <a:t>Implementation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CF722D9-C3E2-9543-93E6-A604B17023EA}"/>
              </a:ext>
            </a:extLst>
          </p:cNvPr>
          <p:cNvSpPr/>
          <p:nvPr/>
        </p:nvSpPr>
        <p:spPr>
          <a:xfrm>
            <a:off x="4042619" y="1486785"/>
            <a:ext cx="1446313" cy="54813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Business Objects and Relationships, Taxonomies and Ontologies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24A2389-DB2B-0C45-B18B-33D524FF3CA1}"/>
              </a:ext>
            </a:extLst>
          </p:cNvPr>
          <p:cNvSpPr/>
          <p:nvPr/>
        </p:nvSpPr>
        <p:spPr>
          <a:xfrm>
            <a:off x="4040700" y="2264612"/>
            <a:ext cx="1426580" cy="23195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Business Attributes</a:t>
            </a:r>
          </a:p>
        </p:txBody>
      </p:sp>
      <p:sp>
        <p:nvSpPr>
          <p:cNvPr id="105" name="Up-Down Arrow 104">
            <a:extLst>
              <a:ext uri="{FF2B5EF4-FFF2-40B4-BE49-F238E27FC236}">
                <a16:creationId xmlns:a16="http://schemas.microsoft.com/office/drawing/2014/main" id="{1F7045C6-60CB-264C-BF19-196328FBF302}"/>
              </a:ext>
            </a:extLst>
          </p:cNvPr>
          <p:cNvSpPr/>
          <p:nvPr/>
        </p:nvSpPr>
        <p:spPr>
          <a:xfrm>
            <a:off x="4630923" y="1990342"/>
            <a:ext cx="161362" cy="294409"/>
          </a:xfrm>
          <a:prstGeom prst="upDown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8D7BCF-BA82-1E4C-B4B7-FA323E475962}"/>
              </a:ext>
            </a:extLst>
          </p:cNvPr>
          <p:cNvSpPr txBox="1"/>
          <p:nvPr/>
        </p:nvSpPr>
        <p:spPr bwMode="auto">
          <a:xfrm>
            <a:off x="4704896" y="2038667"/>
            <a:ext cx="71806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latin typeface="Calibri" pitchFamily="-1" charset="0"/>
                <a:ea typeface="ＭＳ Ｐゴシック" charset="0"/>
              </a:rPr>
              <a:t>Organization</a:t>
            </a:r>
          </a:p>
        </p:txBody>
      </p:sp>
      <p:sp>
        <p:nvSpPr>
          <p:cNvPr id="107" name="Bent Arrow 106">
            <a:extLst>
              <a:ext uri="{FF2B5EF4-FFF2-40B4-BE49-F238E27FC236}">
                <a16:creationId xmlns:a16="http://schemas.microsoft.com/office/drawing/2014/main" id="{D0B70103-A6C9-4042-9BB8-4C2858358FDC}"/>
              </a:ext>
            </a:extLst>
          </p:cNvPr>
          <p:cNvSpPr/>
          <p:nvPr/>
        </p:nvSpPr>
        <p:spPr>
          <a:xfrm flipV="1">
            <a:off x="3757963" y="2236410"/>
            <a:ext cx="376316" cy="785596"/>
          </a:xfrm>
          <a:prstGeom prst="bentArrow">
            <a:avLst>
              <a:gd name="adj1" fmla="val 10370"/>
              <a:gd name="adj2" fmla="val 14028"/>
              <a:gd name="adj3" fmla="val 25000"/>
              <a:gd name="adj4" fmla="val 43750"/>
            </a:avLst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08" name="Bent Arrow 107">
            <a:extLst>
              <a:ext uri="{FF2B5EF4-FFF2-40B4-BE49-F238E27FC236}">
                <a16:creationId xmlns:a16="http://schemas.microsoft.com/office/drawing/2014/main" id="{DBFCE29E-0FC0-454D-91AC-128CACC76F92}"/>
              </a:ext>
            </a:extLst>
          </p:cNvPr>
          <p:cNvSpPr/>
          <p:nvPr/>
        </p:nvSpPr>
        <p:spPr>
          <a:xfrm flipV="1">
            <a:off x="3753679" y="1700785"/>
            <a:ext cx="377747" cy="675186"/>
          </a:xfrm>
          <a:prstGeom prst="bentArrow">
            <a:avLst>
              <a:gd name="adj1" fmla="val 10370"/>
              <a:gd name="adj2" fmla="val 14028"/>
              <a:gd name="adj3" fmla="val 25000"/>
              <a:gd name="adj4" fmla="val 43750"/>
            </a:avLst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09" name="Bent Arrow 108">
            <a:extLst>
              <a:ext uri="{FF2B5EF4-FFF2-40B4-BE49-F238E27FC236}">
                <a16:creationId xmlns:a16="http://schemas.microsoft.com/office/drawing/2014/main" id="{31D14843-85E5-4747-B6D0-899B9712F23D}"/>
              </a:ext>
            </a:extLst>
          </p:cNvPr>
          <p:cNvSpPr/>
          <p:nvPr/>
        </p:nvSpPr>
        <p:spPr>
          <a:xfrm flipH="1" flipV="1">
            <a:off x="5443368" y="2385552"/>
            <a:ext cx="376315" cy="785596"/>
          </a:xfrm>
          <a:prstGeom prst="bentArrow">
            <a:avLst>
              <a:gd name="adj1" fmla="val 10370"/>
              <a:gd name="adj2" fmla="val 14028"/>
              <a:gd name="adj3" fmla="val 25000"/>
              <a:gd name="adj4" fmla="val 43750"/>
            </a:avLst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8A623A7-BE4B-D147-87A5-C286F908054A}"/>
              </a:ext>
            </a:extLst>
          </p:cNvPr>
          <p:cNvSpPr/>
          <p:nvPr/>
        </p:nvSpPr>
        <p:spPr>
          <a:xfrm>
            <a:off x="6234748" y="1072136"/>
            <a:ext cx="1587164" cy="79787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Teaming Metadata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(people profiles, communities, projects,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notebooks, …)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3E17271-00F7-2C49-9487-C52841381281}"/>
              </a:ext>
            </a:extLst>
          </p:cNvPr>
          <p:cNvSpPr/>
          <p:nvPr/>
        </p:nvSpPr>
        <p:spPr>
          <a:xfrm>
            <a:off x="6245830" y="2629012"/>
            <a:ext cx="1576099" cy="2902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Models and Schemas</a:t>
            </a:r>
          </a:p>
        </p:txBody>
      </p:sp>
      <p:sp>
        <p:nvSpPr>
          <p:cNvPr id="112" name="Bent Arrow 111">
            <a:extLst>
              <a:ext uri="{FF2B5EF4-FFF2-40B4-BE49-F238E27FC236}">
                <a16:creationId xmlns:a16="http://schemas.microsoft.com/office/drawing/2014/main" id="{6DF5EA13-C103-AC47-B717-42F83D43F56A}"/>
              </a:ext>
            </a:extLst>
          </p:cNvPr>
          <p:cNvSpPr/>
          <p:nvPr/>
        </p:nvSpPr>
        <p:spPr>
          <a:xfrm flipV="1">
            <a:off x="5781052" y="2394039"/>
            <a:ext cx="436411" cy="785596"/>
          </a:xfrm>
          <a:prstGeom prst="bentArrow">
            <a:avLst>
              <a:gd name="adj1" fmla="val 10370"/>
              <a:gd name="adj2" fmla="val 14028"/>
              <a:gd name="adj3" fmla="val 25000"/>
              <a:gd name="adj4" fmla="val 43750"/>
            </a:avLst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D26E843B-C494-4340-B928-5A7071174C75}"/>
              </a:ext>
            </a:extLst>
          </p:cNvPr>
          <p:cNvSpPr/>
          <p:nvPr/>
        </p:nvSpPr>
        <p:spPr bwMode="auto">
          <a:xfrm>
            <a:off x="3554986" y="1114419"/>
            <a:ext cx="280990" cy="216544"/>
          </a:xfrm>
          <a:prstGeom prst="ellipse">
            <a:avLst/>
          </a:prstGeom>
          <a:solidFill>
            <a:srgbClr val="FFCC33"/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4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50612A3-2756-FC47-A1E0-2066DEDD95A0}"/>
              </a:ext>
            </a:extLst>
          </p:cNvPr>
          <p:cNvSpPr/>
          <p:nvPr/>
        </p:nvSpPr>
        <p:spPr bwMode="auto">
          <a:xfrm>
            <a:off x="4108286" y="1979043"/>
            <a:ext cx="282093" cy="216544"/>
          </a:xfrm>
          <a:prstGeom prst="ellipse">
            <a:avLst/>
          </a:prstGeom>
          <a:solidFill>
            <a:srgbClr val="FFCC33"/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3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348177A8-C95E-E245-B451-CCF907BC90A0}"/>
              </a:ext>
            </a:extLst>
          </p:cNvPr>
          <p:cNvSpPr/>
          <p:nvPr/>
        </p:nvSpPr>
        <p:spPr bwMode="auto">
          <a:xfrm>
            <a:off x="5804532" y="1150436"/>
            <a:ext cx="280990" cy="217524"/>
          </a:xfrm>
          <a:prstGeom prst="ellipse">
            <a:avLst/>
          </a:prstGeom>
          <a:solidFill>
            <a:srgbClr val="FFCC33"/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1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906CAC14-6FFA-6643-95A4-187722DE2D90}"/>
              </a:ext>
            </a:extLst>
          </p:cNvPr>
          <p:cNvSpPr/>
          <p:nvPr/>
        </p:nvSpPr>
        <p:spPr bwMode="auto">
          <a:xfrm>
            <a:off x="5774704" y="3171063"/>
            <a:ext cx="280990" cy="217524"/>
          </a:xfrm>
          <a:prstGeom prst="ellipse">
            <a:avLst/>
          </a:prstGeom>
          <a:solidFill>
            <a:srgbClr val="FFCC33"/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5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DE15DE1-7DB5-2A47-BC21-BC98E557E1DD}"/>
              </a:ext>
            </a:extLst>
          </p:cNvPr>
          <p:cNvSpPr/>
          <p:nvPr/>
        </p:nvSpPr>
        <p:spPr>
          <a:xfrm>
            <a:off x="3981239" y="3678166"/>
            <a:ext cx="15039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Physical Asset Descriptions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(Data stores, APIs,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models and components)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F3F664C8-E20C-644D-8EB5-C3845235CCF8}"/>
              </a:ext>
            </a:extLst>
          </p:cNvPr>
          <p:cNvSpPr/>
          <p:nvPr/>
        </p:nvSpPr>
        <p:spPr>
          <a:xfrm>
            <a:off x="3983361" y="2897738"/>
            <a:ext cx="147208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Asset Collections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(Sets, Typed Sets, Type Organized Sets)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94CFF74-7743-494B-BD60-D125F7E124A5}"/>
              </a:ext>
            </a:extLst>
          </p:cNvPr>
          <p:cNvSpPr/>
          <p:nvPr/>
        </p:nvSpPr>
        <p:spPr>
          <a:xfrm>
            <a:off x="4029181" y="3450179"/>
            <a:ext cx="14479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Information Views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97F49D7-7EC0-5849-A63B-974BB658694B}"/>
              </a:ext>
            </a:extLst>
          </p:cNvPr>
          <p:cNvSpPr/>
          <p:nvPr/>
        </p:nvSpPr>
        <p:spPr>
          <a:xfrm>
            <a:off x="2262849" y="2703630"/>
            <a:ext cx="827251" cy="60508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Rights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Management</a:t>
            </a:r>
          </a:p>
        </p:txBody>
      </p:sp>
      <p:sp>
        <p:nvSpPr>
          <p:cNvPr id="121" name="Left-Right Arrow 120">
            <a:extLst>
              <a:ext uri="{FF2B5EF4-FFF2-40B4-BE49-F238E27FC236}">
                <a16:creationId xmlns:a16="http://schemas.microsoft.com/office/drawing/2014/main" id="{E2B81A27-A1D0-5243-9D50-C1FD6CC7327C}"/>
              </a:ext>
            </a:extLst>
          </p:cNvPr>
          <p:cNvSpPr/>
          <p:nvPr/>
        </p:nvSpPr>
        <p:spPr>
          <a:xfrm flipV="1">
            <a:off x="2048172" y="2948119"/>
            <a:ext cx="249471" cy="144494"/>
          </a:xfrm>
          <a:prstGeom prst="leftRight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60DED7D-F507-7847-B9DD-6703488A1502}"/>
              </a:ext>
            </a:extLst>
          </p:cNvPr>
          <p:cNvSpPr/>
          <p:nvPr/>
        </p:nvSpPr>
        <p:spPr>
          <a:xfrm>
            <a:off x="6248513" y="2996286"/>
            <a:ext cx="1576099" cy="28047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Reference Data</a:t>
            </a:r>
          </a:p>
        </p:txBody>
      </p:sp>
      <p:sp>
        <p:nvSpPr>
          <p:cNvPr id="123" name="Bent Arrow 122">
            <a:extLst>
              <a:ext uri="{FF2B5EF4-FFF2-40B4-BE49-F238E27FC236}">
                <a16:creationId xmlns:a16="http://schemas.microsoft.com/office/drawing/2014/main" id="{BA57BC14-E11E-4242-BF70-410F48C32F87}"/>
              </a:ext>
            </a:extLst>
          </p:cNvPr>
          <p:cNvSpPr/>
          <p:nvPr/>
        </p:nvSpPr>
        <p:spPr>
          <a:xfrm flipV="1">
            <a:off x="5783735" y="2067090"/>
            <a:ext cx="436411" cy="785596"/>
          </a:xfrm>
          <a:prstGeom prst="bentArrow">
            <a:avLst>
              <a:gd name="adj1" fmla="val 10370"/>
              <a:gd name="adj2" fmla="val 14028"/>
              <a:gd name="adj3" fmla="val 25000"/>
              <a:gd name="adj4" fmla="val 43750"/>
            </a:avLst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24" name="Bent Arrow 123">
            <a:extLst>
              <a:ext uri="{FF2B5EF4-FFF2-40B4-BE49-F238E27FC236}">
                <a16:creationId xmlns:a16="http://schemas.microsoft.com/office/drawing/2014/main" id="{41F45D29-C506-4646-B05A-852E742C933A}"/>
              </a:ext>
            </a:extLst>
          </p:cNvPr>
          <p:cNvSpPr/>
          <p:nvPr/>
        </p:nvSpPr>
        <p:spPr>
          <a:xfrm flipH="1" flipV="1">
            <a:off x="5444797" y="1700785"/>
            <a:ext cx="377747" cy="686546"/>
          </a:xfrm>
          <a:prstGeom prst="bentArrow">
            <a:avLst>
              <a:gd name="adj1" fmla="val 10370"/>
              <a:gd name="adj2" fmla="val 14028"/>
              <a:gd name="adj3" fmla="val 25000"/>
              <a:gd name="adj4" fmla="val 43750"/>
            </a:avLst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25" name="Left-Right Arrow 124">
            <a:extLst>
              <a:ext uri="{FF2B5EF4-FFF2-40B4-BE49-F238E27FC236}">
                <a16:creationId xmlns:a16="http://schemas.microsoft.com/office/drawing/2014/main" id="{D8F99565-4DEB-DA40-B8DA-BDBFE8033302}"/>
              </a:ext>
            </a:extLst>
          </p:cNvPr>
          <p:cNvSpPr/>
          <p:nvPr/>
        </p:nvSpPr>
        <p:spPr>
          <a:xfrm>
            <a:off x="5477678" y="1616322"/>
            <a:ext cx="777872" cy="131423"/>
          </a:xfrm>
          <a:prstGeom prst="leftRight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26" name="Bent Arrow 125">
            <a:extLst>
              <a:ext uri="{FF2B5EF4-FFF2-40B4-BE49-F238E27FC236}">
                <a16:creationId xmlns:a16="http://schemas.microsoft.com/office/drawing/2014/main" id="{2320F583-2093-EB43-9684-B27A9F3F078A}"/>
              </a:ext>
            </a:extLst>
          </p:cNvPr>
          <p:cNvSpPr/>
          <p:nvPr/>
        </p:nvSpPr>
        <p:spPr>
          <a:xfrm rot="5400000" flipH="1" flipV="1">
            <a:off x="5873000" y="1715320"/>
            <a:ext cx="561566" cy="482199"/>
          </a:xfrm>
          <a:prstGeom prst="bentArrow">
            <a:avLst>
              <a:gd name="adj1" fmla="val 9718"/>
              <a:gd name="adj2" fmla="val 12060"/>
              <a:gd name="adj3" fmla="val 11839"/>
              <a:gd name="adj4" fmla="val 43750"/>
            </a:avLst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4F72688-1E1F-294E-BEDD-6AE1380699E4}"/>
              </a:ext>
            </a:extLst>
          </p:cNvPr>
          <p:cNvSpPr/>
          <p:nvPr/>
        </p:nvSpPr>
        <p:spPr>
          <a:xfrm>
            <a:off x="6241703" y="1942428"/>
            <a:ext cx="1580247" cy="50377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Feedback Metadata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(tags, comments, ratings, …)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5DFFC7A-41DA-AE4C-852F-88E3666F87B3}"/>
              </a:ext>
            </a:extLst>
          </p:cNvPr>
          <p:cNvSpPr/>
          <p:nvPr/>
        </p:nvSpPr>
        <p:spPr>
          <a:xfrm rot="5400000">
            <a:off x="2419695" y="2283948"/>
            <a:ext cx="1844296" cy="23939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Classification Schemes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E2A8D39-2A44-2F4A-96FC-D7B9E6E3C292}"/>
              </a:ext>
            </a:extLst>
          </p:cNvPr>
          <p:cNvSpPr txBox="1"/>
          <p:nvPr/>
        </p:nvSpPr>
        <p:spPr bwMode="auto">
          <a:xfrm rot="5400000">
            <a:off x="3311312" y="2253240"/>
            <a:ext cx="7278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solidFill>
                  <a:prstClr val="black"/>
                </a:solidFill>
                <a:latin typeface="Calibri" pitchFamily="-1" charset="0"/>
                <a:ea typeface="ＭＳ Ｐゴシック" charset="0"/>
              </a:rPr>
              <a:t>Classification</a:t>
            </a:r>
          </a:p>
        </p:txBody>
      </p:sp>
      <p:sp>
        <p:nvSpPr>
          <p:cNvPr id="130" name="Left-Right Arrow 129">
            <a:extLst>
              <a:ext uri="{FF2B5EF4-FFF2-40B4-BE49-F238E27FC236}">
                <a16:creationId xmlns:a16="http://schemas.microsoft.com/office/drawing/2014/main" id="{AAE022B0-B7B6-B947-9FB4-C07DCDAE0726}"/>
              </a:ext>
            </a:extLst>
          </p:cNvPr>
          <p:cNvSpPr/>
          <p:nvPr/>
        </p:nvSpPr>
        <p:spPr>
          <a:xfrm>
            <a:off x="3046042" y="2959909"/>
            <a:ext cx="205446" cy="139268"/>
          </a:xfrm>
          <a:prstGeom prst="leftRight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31" name="Left-Right Arrow 130">
            <a:extLst>
              <a:ext uri="{FF2B5EF4-FFF2-40B4-BE49-F238E27FC236}">
                <a16:creationId xmlns:a16="http://schemas.microsoft.com/office/drawing/2014/main" id="{09D45480-A0C5-7145-8363-710BC210AFD8}"/>
              </a:ext>
            </a:extLst>
          </p:cNvPr>
          <p:cNvSpPr/>
          <p:nvPr/>
        </p:nvSpPr>
        <p:spPr>
          <a:xfrm>
            <a:off x="3099276" y="1654218"/>
            <a:ext cx="152285" cy="76723"/>
          </a:xfrm>
          <a:prstGeom prst="leftRight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32" name="Left-Right Arrow 131">
            <a:extLst>
              <a:ext uri="{FF2B5EF4-FFF2-40B4-BE49-F238E27FC236}">
                <a16:creationId xmlns:a16="http://schemas.microsoft.com/office/drawing/2014/main" id="{A07D2591-D5D7-FC4B-871F-F32E1C45A409}"/>
              </a:ext>
            </a:extLst>
          </p:cNvPr>
          <p:cNvSpPr/>
          <p:nvPr/>
        </p:nvSpPr>
        <p:spPr>
          <a:xfrm>
            <a:off x="3442263" y="1650460"/>
            <a:ext cx="676276" cy="100705"/>
          </a:xfrm>
          <a:prstGeom prst="leftRight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5DDEB87-E8E5-294F-83B9-776E1404FC35}"/>
              </a:ext>
            </a:extLst>
          </p:cNvPr>
          <p:cNvSpPr/>
          <p:nvPr/>
        </p:nvSpPr>
        <p:spPr>
          <a:xfrm>
            <a:off x="1246370" y="1101862"/>
            <a:ext cx="2237427" cy="23661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Strategy</a:t>
            </a:r>
          </a:p>
        </p:txBody>
      </p:sp>
      <p:sp>
        <p:nvSpPr>
          <p:cNvPr id="134" name="Up-Down Arrow 133">
            <a:extLst>
              <a:ext uri="{FF2B5EF4-FFF2-40B4-BE49-F238E27FC236}">
                <a16:creationId xmlns:a16="http://schemas.microsoft.com/office/drawing/2014/main" id="{6DA12C44-527C-C941-B6DE-A934C669B51D}"/>
              </a:ext>
            </a:extLst>
          </p:cNvPr>
          <p:cNvSpPr/>
          <p:nvPr/>
        </p:nvSpPr>
        <p:spPr>
          <a:xfrm>
            <a:off x="2103117" y="1316508"/>
            <a:ext cx="148410" cy="204154"/>
          </a:xfrm>
          <a:prstGeom prst="upDown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A64F194-F58B-0C42-A37B-F3B48E633BFE}"/>
              </a:ext>
            </a:extLst>
          </p:cNvPr>
          <p:cNvSpPr/>
          <p:nvPr/>
        </p:nvSpPr>
        <p:spPr>
          <a:xfrm>
            <a:off x="4046044" y="1098455"/>
            <a:ext cx="1432089" cy="23195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Subject Area Definition</a:t>
            </a:r>
          </a:p>
        </p:txBody>
      </p:sp>
      <p:sp>
        <p:nvSpPr>
          <p:cNvPr id="136" name="Up-Down Arrow 135">
            <a:extLst>
              <a:ext uri="{FF2B5EF4-FFF2-40B4-BE49-F238E27FC236}">
                <a16:creationId xmlns:a16="http://schemas.microsoft.com/office/drawing/2014/main" id="{4636334A-7DEE-4343-83E6-81AEB60673D6}"/>
              </a:ext>
            </a:extLst>
          </p:cNvPr>
          <p:cNvSpPr/>
          <p:nvPr/>
        </p:nvSpPr>
        <p:spPr>
          <a:xfrm>
            <a:off x="4650675" y="1309686"/>
            <a:ext cx="148410" cy="204154"/>
          </a:xfrm>
          <a:prstGeom prst="upDown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F3E5FE2-953A-8541-965B-56426DD39697}"/>
              </a:ext>
            </a:extLst>
          </p:cNvPr>
          <p:cNvSpPr/>
          <p:nvPr/>
        </p:nvSpPr>
        <p:spPr>
          <a:xfrm>
            <a:off x="1232566" y="2326206"/>
            <a:ext cx="1858413" cy="22895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Campaigns and Projects</a:t>
            </a:r>
          </a:p>
        </p:txBody>
      </p:sp>
      <p:sp>
        <p:nvSpPr>
          <p:cNvPr id="138" name="Up-Down Arrow 137">
            <a:extLst>
              <a:ext uri="{FF2B5EF4-FFF2-40B4-BE49-F238E27FC236}">
                <a16:creationId xmlns:a16="http://schemas.microsoft.com/office/drawing/2014/main" id="{989A14E5-429F-1842-8765-C167F0C11871}"/>
              </a:ext>
            </a:extLst>
          </p:cNvPr>
          <p:cNvSpPr/>
          <p:nvPr/>
        </p:nvSpPr>
        <p:spPr>
          <a:xfrm>
            <a:off x="2107121" y="2130261"/>
            <a:ext cx="148410" cy="204154"/>
          </a:xfrm>
          <a:prstGeom prst="upDown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39" name="Up-Down Arrow 138">
            <a:extLst>
              <a:ext uri="{FF2B5EF4-FFF2-40B4-BE49-F238E27FC236}">
                <a16:creationId xmlns:a16="http://schemas.microsoft.com/office/drawing/2014/main" id="{CD3D2128-62FD-1348-A7D9-2BBB3527B7F1}"/>
              </a:ext>
            </a:extLst>
          </p:cNvPr>
          <p:cNvSpPr/>
          <p:nvPr/>
        </p:nvSpPr>
        <p:spPr>
          <a:xfrm>
            <a:off x="3262884" y="1310418"/>
            <a:ext cx="148410" cy="204154"/>
          </a:xfrm>
          <a:prstGeom prst="upDown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40" name="Up-Down Arrow 139">
            <a:extLst>
              <a:ext uri="{FF2B5EF4-FFF2-40B4-BE49-F238E27FC236}">
                <a16:creationId xmlns:a16="http://schemas.microsoft.com/office/drawing/2014/main" id="{4DF0C4C6-5C8A-DE47-9BEE-874F1F116E2E}"/>
              </a:ext>
            </a:extLst>
          </p:cNvPr>
          <p:cNvSpPr/>
          <p:nvPr/>
        </p:nvSpPr>
        <p:spPr>
          <a:xfrm>
            <a:off x="1584207" y="2536131"/>
            <a:ext cx="148410" cy="204154"/>
          </a:xfrm>
          <a:prstGeom prst="upDown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41" name="Up-Down Arrow 140">
            <a:extLst>
              <a:ext uri="{FF2B5EF4-FFF2-40B4-BE49-F238E27FC236}">
                <a16:creationId xmlns:a16="http://schemas.microsoft.com/office/drawing/2014/main" id="{22995FA8-2547-404C-AD4C-4ECA91D41874}"/>
              </a:ext>
            </a:extLst>
          </p:cNvPr>
          <p:cNvSpPr/>
          <p:nvPr/>
        </p:nvSpPr>
        <p:spPr>
          <a:xfrm>
            <a:off x="2602026" y="2539228"/>
            <a:ext cx="148410" cy="204154"/>
          </a:xfrm>
          <a:prstGeom prst="upDown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0F35B8B-9747-974F-9DCB-55F1A6BE0DF9}"/>
              </a:ext>
            </a:extLst>
          </p:cNvPr>
          <p:cNvSpPr txBox="1"/>
          <p:nvPr/>
        </p:nvSpPr>
        <p:spPr bwMode="auto">
          <a:xfrm>
            <a:off x="2264931" y="2125810"/>
            <a:ext cx="4924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latin typeface="Calibri" pitchFamily="-1" charset="0"/>
                <a:ea typeface="ＭＳ Ｐゴシック" charset="0"/>
              </a:rPr>
              <a:t>Rollout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D8B5146A-069E-3349-89C6-B74E6A27A299}"/>
              </a:ext>
            </a:extLst>
          </p:cNvPr>
          <p:cNvSpPr/>
          <p:nvPr/>
        </p:nvSpPr>
        <p:spPr bwMode="auto">
          <a:xfrm>
            <a:off x="5596208" y="3413760"/>
            <a:ext cx="2287943" cy="1178560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57150" cap="flat" cmpd="sng" algn="ctr">
            <a:solidFill>
              <a:srgbClr val="1F497D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44" name="Curved Left Arrow 143">
            <a:extLst>
              <a:ext uri="{FF2B5EF4-FFF2-40B4-BE49-F238E27FC236}">
                <a16:creationId xmlns:a16="http://schemas.microsoft.com/office/drawing/2014/main" id="{E4F013D0-7285-634D-B35E-1638B89D7AD4}"/>
              </a:ext>
            </a:extLst>
          </p:cNvPr>
          <p:cNvSpPr/>
          <p:nvPr/>
        </p:nvSpPr>
        <p:spPr>
          <a:xfrm flipV="1">
            <a:off x="5465084" y="3997432"/>
            <a:ext cx="211635" cy="429062"/>
          </a:xfrm>
          <a:prstGeom prst="curvedLeft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9D8BF40F-68A2-354B-BB95-47032D82C9DA}"/>
              </a:ext>
            </a:extLst>
          </p:cNvPr>
          <p:cNvSpPr/>
          <p:nvPr/>
        </p:nvSpPr>
        <p:spPr bwMode="auto">
          <a:xfrm>
            <a:off x="5236058" y="2760494"/>
            <a:ext cx="280991" cy="217524"/>
          </a:xfrm>
          <a:prstGeom prst="ellipse">
            <a:avLst/>
          </a:prstGeom>
          <a:solidFill>
            <a:srgbClr val="FFCC33"/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2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6DD4217-A599-0C47-829B-6CB1AFAC8622}"/>
              </a:ext>
            </a:extLst>
          </p:cNvPr>
          <p:cNvSpPr/>
          <p:nvPr/>
        </p:nvSpPr>
        <p:spPr>
          <a:xfrm>
            <a:off x="6244751" y="3469355"/>
            <a:ext cx="1586780" cy="101521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Discovery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Metadata (profile data, technical classification, data classification,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data quality assessment, …)</a:t>
            </a:r>
          </a:p>
        </p:txBody>
      </p:sp>
      <p:sp>
        <p:nvSpPr>
          <p:cNvPr id="147" name="Left-Right Arrow 146">
            <a:extLst>
              <a:ext uri="{FF2B5EF4-FFF2-40B4-BE49-F238E27FC236}">
                <a16:creationId xmlns:a16="http://schemas.microsoft.com/office/drawing/2014/main" id="{7CFFC089-A2C3-704F-B4C0-B4B56F8B86A8}"/>
              </a:ext>
            </a:extLst>
          </p:cNvPr>
          <p:cNvSpPr/>
          <p:nvPr/>
        </p:nvSpPr>
        <p:spPr>
          <a:xfrm>
            <a:off x="5456125" y="3702148"/>
            <a:ext cx="788669" cy="102288"/>
          </a:xfrm>
          <a:prstGeom prst="leftRight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5699CC3F-F35E-4D46-B60B-E61393435088}"/>
              </a:ext>
            </a:extLst>
          </p:cNvPr>
          <p:cNvSpPr txBox="1"/>
          <p:nvPr/>
        </p:nvSpPr>
        <p:spPr bwMode="auto">
          <a:xfrm>
            <a:off x="5551913" y="3521705"/>
            <a:ext cx="7817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latin typeface="Calibri" pitchFamily="-1" charset="0"/>
                <a:ea typeface="ＭＳ Ｐゴシック" charset="0"/>
              </a:rPr>
              <a:t>Augmentation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D94C3F44-2844-E24D-9F1A-13F8D190E625}"/>
              </a:ext>
            </a:extLst>
          </p:cNvPr>
          <p:cNvSpPr/>
          <p:nvPr/>
        </p:nvSpPr>
        <p:spPr bwMode="auto">
          <a:xfrm>
            <a:off x="1138315" y="3383281"/>
            <a:ext cx="2744190" cy="589280"/>
          </a:xfrm>
          <a:prstGeom prst="rect">
            <a:avLst/>
          </a:prstGeom>
          <a:solidFill>
            <a:srgbClr val="EEECE1">
              <a:lumMod val="75000"/>
            </a:srgbClr>
          </a:solidFill>
          <a:ln w="57150" cap="flat" cmpd="sng" algn="ctr">
            <a:solidFill>
              <a:srgbClr val="1F497D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7334B63-6453-9A49-BA1E-E30783AF1200}"/>
              </a:ext>
            </a:extLst>
          </p:cNvPr>
          <p:cNvSpPr txBox="1"/>
          <p:nvPr/>
        </p:nvSpPr>
        <p:spPr bwMode="auto">
          <a:xfrm>
            <a:off x="1748432" y="3352449"/>
            <a:ext cx="65915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solidFill>
                  <a:prstClr val="black"/>
                </a:solidFill>
                <a:latin typeface="Calibri" pitchFamily="-1" charset="0"/>
                <a:ea typeface="ＭＳ Ｐゴシック" charset="0"/>
              </a:rPr>
              <a:t>Instrument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19E917DE-3552-014E-AC5B-9A036EFBA341}"/>
              </a:ext>
            </a:extLst>
          </p:cNvPr>
          <p:cNvSpPr txBox="1"/>
          <p:nvPr/>
        </p:nvSpPr>
        <p:spPr bwMode="auto">
          <a:xfrm>
            <a:off x="3420385" y="3475267"/>
            <a:ext cx="6596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latin typeface="Calibri" pitchFamily="-1" charset="0"/>
                <a:ea typeface="ＭＳ Ｐゴシック" charset="0"/>
              </a:rPr>
              <a:t>Association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C6F9679-7B60-2C4C-A046-FB69A1CB89D6}"/>
              </a:ext>
            </a:extLst>
          </p:cNvPr>
          <p:cNvSpPr/>
          <p:nvPr/>
        </p:nvSpPr>
        <p:spPr>
          <a:xfrm>
            <a:off x="1249258" y="3526071"/>
            <a:ext cx="2222354" cy="38882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Information Process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Instrumentation (design lineage)</a:t>
            </a:r>
          </a:p>
        </p:txBody>
      </p:sp>
      <p:sp>
        <p:nvSpPr>
          <p:cNvPr id="153" name="Left-Right Arrow 152">
            <a:extLst>
              <a:ext uri="{FF2B5EF4-FFF2-40B4-BE49-F238E27FC236}">
                <a16:creationId xmlns:a16="http://schemas.microsoft.com/office/drawing/2014/main" id="{0DA557A6-C80A-5049-B3E6-54AF7AC2AA24}"/>
              </a:ext>
            </a:extLst>
          </p:cNvPr>
          <p:cNvSpPr/>
          <p:nvPr/>
        </p:nvSpPr>
        <p:spPr>
          <a:xfrm>
            <a:off x="3422959" y="3634734"/>
            <a:ext cx="706844" cy="118078"/>
          </a:xfrm>
          <a:prstGeom prst="leftRight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54" name="Up-Down Arrow 153">
            <a:extLst>
              <a:ext uri="{FF2B5EF4-FFF2-40B4-BE49-F238E27FC236}">
                <a16:creationId xmlns:a16="http://schemas.microsoft.com/office/drawing/2014/main" id="{40DA4FF3-A612-AF45-BED3-5BD200017A27}"/>
              </a:ext>
            </a:extLst>
          </p:cNvPr>
          <p:cNvSpPr/>
          <p:nvPr/>
        </p:nvSpPr>
        <p:spPr>
          <a:xfrm>
            <a:off x="1574050" y="3277838"/>
            <a:ext cx="156717" cy="318829"/>
          </a:xfrm>
          <a:prstGeom prst="upDown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34791AC2-E49A-724E-92F2-0C5504A26A75}"/>
              </a:ext>
            </a:extLst>
          </p:cNvPr>
          <p:cNvSpPr/>
          <p:nvPr/>
        </p:nvSpPr>
        <p:spPr bwMode="auto">
          <a:xfrm>
            <a:off x="5795024" y="4085463"/>
            <a:ext cx="280990" cy="217524"/>
          </a:xfrm>
          <a:prstGeom prst="ellipse">
            <a:avLst/>
          </a:prstGeom>
          <a:solidFill>
            <a:srgbClr val="FFCC33"/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6</a:t>
            </a: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18532559-A834-8A4C-B419-5F1D5C66DD3F}"/>
              </a:ext>
            </a:extLst>
          </p:cNvPr>
          <p:cNvSpPr/>
          <p:nvPr/>
        </p:nvSpPr>
        <p:spPr bwMode="auto">
          <a:xfrm>
            <a:off x="3559824" y="3313303"/>
            <a:ext cx="280990" cy="217524"/>
          </a:xfrm>
          <a:prstGeom prst="ellipse">
            <a:avLst/>
          </a:prstGeom>
          <a:solidFill>
            <a:srgbClr val="FFCC33"/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7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12506D69-8060-294E-89E6-15FBBE50D148}"/>
              </a:ext>
            </a:extLst>
          </p:cNvPr>
          <p:cNvSpPr/>
          <p:nvPr/>
        </p:nvSpPr>
        <p:spPr bwMode="auto">
          <a:xfrm>
            <a:off x="1119187" y="3967344"/>
            <a:ext cx="2761528" cy="649480"/>
          </a:xfrm>
          <a:prstGeom prst="rect">
            <a:avLst/>
          </a:prstGeom>
          <a:solidFill>
            <a:srgbClr val="FFFF66"/>
          </a:solidFill>
          <a:ln w="57150" cap="flat" cmpd="sng" algn="ctr">
            <a:solidFill>
              <a:srgbClr val="1F497D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FB80DCAE-3D8C-D445-AFB0-5D8F9903C3C1}"/>
              </a:ext>
            </a:extLst>
          </p:cNvPr>
          <p:cNvSpPr/>
          <p:nvPr/>
        </p:nvSpPr>
        <p:spPr>
          <a:xfrm>
            <a:off x="4032169" y="4215167"/>
            <a:ext cx="14479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Connectors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562CBCC-5198-BC43-8DF8-FBC36A837A6C}"/>
              </a:ext>
            </a:extLst>
          </p:cNvPr>
          <p:cNvSpPr/>
          <p:nvPr/>
        </p:nvSpPr>
        <p:spPr>
          <a:xfrm>
            <a:off x="1250157" y="4078941"/>
            <a:ext cx="2206248" cy="43329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Basic Types, Infrastructure and Systems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55738D7-7183-5349-825C-AB0ABA83D1EA}"/>
              </a:ext>
            </a:extLst>
          </p:cNvPr>
          <p:cNvSpPr txBox="1"/>
          <p:nvPr/>
        </p:nvSpPr>
        <p:spPr bwMode="auto">
          <a:xfrm>
            <a:off x="3459544" y="4084772"/>
            <a:ext cx="46679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1200" dirty="0">
                <a:solidFill>
                  <a:prstClr val="black"/>
                </a:solidFill>
                <a:latin typeface="Calibri" pitchFamily="-1" charset="0"/>
                <a:ea typeface="ＭＳ Ｐゴシック" charset="0"/>
              </a:rPr>
              <a:t>Access</a:t>
            </a:r>
          </a:p>
        </p:txBody>
      </p:sp>
      <p:sp>
        <p:nvSpPr>
          <p:cNvPr id="161" name="Left-Right Arrow 160">
            <a:extLst>
              <a:ext uri="{FF2B5EF4-FFF2-40B4-BE49-F238E27FC236}">
                <a16:creationId xmlns:a16="http://schemas.microsoft.com/office/drawing/2014/main" id="{D9EE7EF7-8BB5-A044-99AA-E63DBB0E8620}"/>
              </a:ext>
            </a:extLst>
          </p:cNvPr>
          <p:cNvSpPr/>
          <p:nvPr/>
        </p:nvSpPr>
        <p:spPr>
          <a:xfrm>
            <a:off x="3403264" y="4283815"/>
            <a:ext cx="706844" cy="123827"/>
          </a:xfrm>
          <a:prstGeom prst="leftRightArrow">
            <a:avLst/>
          </a:prstGeom>
          <a:solidFill>
            <a:srgbClr val="FFFFFF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F0E95A7D-A2C7-E54A-BD12-664E167B0E02}"/>
              </a:ext>
            </a:extLst>
          </p:cNvPr>
          <p:cNvSpPr/>
          <p:nvPr/>
        </p:nvSpPr>
        <p:spPr bwMode="auto">
          <a:xfrm>
            <a:off x="1164183" y="4018694"/>
            <a:ext cx="280990" cy="217524"/>
          </a:xfrm>
          <a:prstGeom prst="ellipse">
            <a:avLst/>
          </a:prstGeom>
          <a:solidFill>
            <a:srgbClr val="FFCC33"/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2467A-7D57-5344-BBD8-F08DA4FD6A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27</a:t>
            </a:fld>
            <a:endParaRPr lang="en-US" sz="1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1C587B-D8DC-6F44-BACD-3EBD8888FF2C}"/>
              </a:ext>
            </a:extLst>
          </p:cNvPr>
          <p:cNvSpPr/>
          <p:nvPr/>
        </p:nvSpPr>
        <p:spPr>
          <a:xfrm>
            <a:off x="4952198" y="317710"/>
            <a:ext cx="3604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https://egeria.odpi.org/open-metadata-publication/website/open-metadata-types/</a:t>
            </a:r>
          </a:p>
        </p:txBody>
      </p:sp>
    </p:spTree>
    <p:extLst>
      <p:ext uri="{BB962C8B-B14F-4D97-AF65-F5344CB8AC3E}">
        <p14:creationId xmlns:p14="http://schemas.microsoft.com/office/powerpoint/2010/main" val="1813418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A4B4FB-857C-7041-95D6-25CDF55EA9DA}"/>
              </a:ext>
            </a:extLst>
          </p:cNvPr>
          <p:cNvSpPr/>
          <p:nvPr/>
        </p:nvSpPr>
        <p:spPr>
          <a:xfrm>
            <a:off x="359200" y="1779432"/>
            <a:ext cx="3558282" cy="1780673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1B06B-9520-9844-A40D-F571EAB3D739}"/>
              </a:ext>
            </a:extLst>
          </p:cNvPr>
          <p:cNvSpPr/>
          <p:nvPr/>
        </p:nvSpPr>
        <p:spPr>
          <a:xfrm>
            <a:off x="4881470" y="1779431"/>
            <a:ext cx="3558282" cy="1780673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E5F3B-0698-1C49-B598-313FFA521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Linking metadata across the cohort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1DCFC-64BF-E84E-87D3-FE97A83A6F6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28</a:t>
            </a:fld>
            <a:endParaRPr lang="en-US" sz="10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C602FE-51FF-7540-9881-4409FD81EB35}"/>
              </a:ext>
            </a:extLst>
          </p:cNvPr>
          <p:cNvSpPr/>
          <p:nvPr/>
        </p:nvSpPr>
        <p:spPr>
          <a:xfrm>
            <a:off x="741145" y="2010438"/>
            <a:ext cx="1174282" cy="779647"/>
          </a:xfrm>
          <a:prstGeom prst="ellipse">
            <a:avLst/>
          </a:prstGeom>
          <a:solidFill>
            <a:srgbClr val="FFB7F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Database</a:t>
            </a:r>
          </a:p>
          <a:p>
            <a:pPr algn="ctr"/>
            <a:r>
              <a:rPr lang="en-US" sz="10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Column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557B47-EF9E-C24D-B3ED-CA3A9B8E273C}"/>
              </a:ext>
            </a:extLst>
          </p:cNvPr>
          <p:cNvSpPr/>
          <p:nvPr/>
        </p:nvSpPr>
        <p:spPr>
          <a:xfrm>
            <a:off x="5407794" y="2010437"/>
            <a:ext cx="1174282" cy="7796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Glossary Term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1660D8-042C-BF42-B907-ADF5A452127E}"/>
              </a:ext>
            </a:extLst>
          </p:cNvPr>
          <p:cNvSpPr txBox="1"/>
          <p:nvPr/>
        </p:nvSpPr>
        <p:spPr>
          <a:xfrm>
            <a:off x="359200" y="3560102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OMAG Server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555F2-9877-7E47-A398-4728BB435F73}"/>
              </a:ext>
            </a:extLst>
          </p:cNvPr>
          <p:cNvSpPr txBox="1"/>
          <p:nvPr/>
        </p:nvSpPr>
        <p:spPr>
          <a:xfrm>
            <a:off x="6980698" y="3602249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OMAG Server 2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E2B853D2-7AB1-B346-88A9-64D6D9F8BAFD}"/>
              </a:ext>
            </a:extLst>
          </p:cNvPr>
          <p:cNvSpPr/>
          <p:nvPr/>
        </p:nvSpPr>
        <p:spPr>
          <a:xfrm>
            <a:off x="2138341" y="3677172"/>
            <a:ext cx="1347538" cy="618335"/>
          </a:xfrm>
          <a:prstGeom prst="wedgeRoundRectCallout">
            <a:avLst>
              <a:gd name="adj1" fmla="val -75770"/>
              <a:gd name="adj2" fmla="val -202048"/>
              <a:gd name="adj3" fmla="val 16667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Entity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90CF99E5-1BE8-2743-B790-8CA5790E7F2C}"/>
              </a:ext>
            </a:extLst>
          </p:cNvPr>
          <p:cNvSpPr/>
          <p:nvPr/>
        </p:nvSpPr>
        <p:spPr>
          <a:xfrm>
            <a:off x="4310585" y="3704861"/>
            <a:ext cx="1347538" cy="618335"/>
          </a:xfrm>
          <a:prstGeom prst="wedgeRoundRectCallout">
            <a:avLst>
              <a:gd name="adj1" fmla="val 62898"/>
              <a:gd name="adj2" fmla="val -183239"/>
              <a:gd name="adj3" fmla="val 16667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Entity</a:t>
            </a:r>
          </a:p>
        </p:txBody>
      </p:sp>
    </p:spTree>
    <p:extLst>
      <p:ext uri="{BB962C8B-B14F-4D97-AF65-F5344CB8AC3E}">
        <p14:creationId xmlns:p14="http://schemas.microsoft.com/office/powerpoint/2010/main" val="901139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A4B4FB-857C-7041-95D6-25CDF55EA9DA}"/>
              </a:ext>
            </a:extLst>
          </p:cNvPr>
          <p:cNvSpPr/>
          <p:nvPr/>
        </p:nvSpPr>
        <p:spPr>
          <a:xfrm>
            <a:off x="407822" y="1809752"/>
            <a:ext cx="3558282" cy="1780673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1B06B-9520-9844-A40D-F571EAB3D739}"/>
              </a:ext>
            </a:extLst>
          </p:cNvPr>
          <p:cNvSpPr/>
          <p:nvPr/>
        </p:nvSpPr>
        <p:spPr>
          <a:xfrm>
            <a:off x="4930092" y="1809751"/>
            <a:ext cx="3558282" cy="1780673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E5F3B-0698-1C49-B598-313FFA521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Linking metadata across the cohort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1DCFC-64BF-E84E-87D3-FE97A83A6F6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29</a:t>
            </a:fld>
            <a:endParaRPr lang="en-US" sz="10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C602FE-51FF-7540-9881-4409FD81EB35}"/>
              </a:ext>
            </a:extLst>
          </p:cNvPr>
          <p:cNvSpPr/>
          <p:nvPr/>
        </p:nvSpPr>
        <p:spPr>
          <a:xfrm>
            <a:off x="789767" y="2040758"/>
            <a:ext cx="1174282" cy="779647"/>
          </a:xfrm>
          <a:prstGeom prst="ellipse">
            <a:avLst/>
          </a:prstGeom>
          <a:solidFill>
            <a:srgbClr val="FFB7F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Database</a:t>
            </a:r>
          </a:p>
          <a:p>
            <a:pPr algn="ctr"/>
            <a:r>
              <a:rPr lang="en-US" sz="10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Column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557B47-EF9E-C24D-B3ED-CA3A9B8E273C}"/>
              </a:ext>
            </a:extLst>
          </p:cNvPr>
          <p:cNvSpPr/>
          <p:nvPr/>
        </p:nvSpPr>
        <p:spPr>
          <a:xfrm>
            <a:off x="5456416" y="2040757"/>
            <a:ext cx="1174282" cy="7796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Glossary</a:t>
            </a:r>
          </a:p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9ED430-1EBA-E24F-8EAB-E0CFE065ED95}"/>
              </a:ext>
            </a:extLst>
          </p:cNvPr>
          <p:cNvSpPr/>
          <p:nvPr/>
        </p:nvSpPr>
        <p:spPr>
          <a:xfrm>
            <a:off x="2686675" y="2040757"/>
            <a:ext cx="1174282" cy="7796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Glossary Term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35E2-986F-BC47-8743-98426D21FC5D}"/>
              </a:ext>
            </a:extLst>
          </p:cNvPr>
          <p:cNvSpPr/>
          <p:nvPr/>
        </p:nvSpPr>
        <p:spPr>
          <a:xfrm>
            <a:off x="1656040" y="3041784"/>
            <a:ext cx="1289785" cy="327259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Meaning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869E43E-FC4A-0E4C-99F0-6A250A56EB18}"/>
              </a:ext>
            </a:extLst>
          </p:cNvPr>
          <p:cNvSpPr/>
          <p:nvPr/>
        </p:nvSpPr>
        <p:spPr>
          <a:xfrm>
            <a:off x="4062357" y="2348766"/>
            <a:ext cx="779646" cy="163630"/>
          </a:xfrm>
          <a:prstGeom prst="leftArrow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1660D8-042C-BF42-B907-ADF5A452127E}"/>
              </a:ext>
            </a:extLst>
          </p:cNvPr>
          <p:cNvSpPr txBox="1"/>
          <p:nvPr/>
        </p:nvSpPr>
        <p:spPr>
          <a:xfrm>
            <a:off x="355712" y="3571198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OMAG Server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555F2-9877-7E47-A398-4728BB435F73}"/>
              </a:ext>
            </a:extLst>
          </p:cNvPr>
          <p:cNvSpPr txBox="1"/>
          <p:nvPr/>
        </p:nvSpPr>
        <p:spPr>
          <a:xfrm>
            <a:off x="7029320" y="3590424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OMAG Server 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98132F-F950-8448-BB4C-47C18A77AA6B}"/>
              </a:ext>
            </a:extLst>
          </p:cNvPr>
          <p:cNvCxnSpPr>
            <a:stCxn id="4" idx="6"/>
            <a:endCxn id="9" idx="2"/>
          </p:cNvCxnSpPr>
          <p:nvPr/>
        </p:nvCxnSpPr>
        <p:spPr>
          <a:xfrm flipV="1">
            <a:off x="1964049" y="2430581"/>
            <a:ext cx="722626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F8FA54-29AB-C646-8C35-9E517313610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2300933" y="2429984"/>
            <a:ext cx="0" cy="61180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A8B4690E-AB17-5B41-9AAD-0E5EC0E64B42}"/>
              </a:ext>
            </a:extLst>
          </p:cNvPr>
          <p:cNvSpPr/>
          <p:nvPr/>
        </p:nvSpPr>
        <p:spPr>
          <a:xfrm>
            <a:off x="3575708" y="3878975"/>
            <a:ext cx="1071370" cy="618335"/>
          </a:xfrm>
          <a:prstGeom prst="wedgeRoundRectCallout">
            <a:avLst>
              <a:gd name="adj1" fmla="val -53726"/>
              <a:gd name="adj2" fmla="val -220030"/>
              <a:gd name="adj3" fmla="val 16667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Reference</a:t>
            </a:r>
          </a:p>
          <a:p>
            <a:pPr algn="ctr"/>
            <a:r>
              <a: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Copy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D5EEAEBE-432F-F54D-8FBB-2D836EDA965B}"/>
              </a:ext>
            </a:extLst>
          </p:cNvPr>
          <p:cNvSpPr/>
          <p:nvPr/>
        </p:nvSpPr>
        <p:spPr>
          <a:xfrm>
            <a:off x="882337" y="4249035"/>
            <a:ext cx="1347538" cy="618335"/>
          </a:xfrm>
          <a:prstGeom prst="wedgeRoundRectCallout">
            <a:avLst>
              <a:gd name="adj1" fmla="val 53828"/>
              <a:gd name="adj2" fmla="val -174742"/>
              <a:gd name="adj3" fmla="val 16667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Relationship</a:t>
            </a:r>
          </a:p>
        </p:txBody>
      </p:sp>
    </p:spTree>
    <p:extLst>
      <p:ext uri="{BB962C8B-B14F-4D97-AF65-F5344CB8AC3E}">
        <p14:creationId xmlns:p14="http://schemas.microsoft.com/office/powerpoint/2010/main" val="1812517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EB556C-58A4-8E4B-BB14-057A0DDF4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230" y="1197730"/>
            <a:ext cx="5247690" cy="3412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B7B8CB-A82D-7E45-B7F9-EDA052E8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Observations on data-driven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8BE8C3-408A-234B-A760-00CA01BDBA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19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A4B4FB-857C-7041-95D6-25CDF55EA9DA}"/>
              </a:ext>
            </a:extLst>
          </p:cNvPr>
          <p:cNvSpPr/>
          <p:nvPr/>
        </p:nvSpPr>
        <p:spPr>
          <a:xfrm>
            <a:off x="359200" y="1792100"/>
            <a:ext cx="3558282" cy="1210978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1B06B-9520-9844-A40D-F571EAB3D739}"/>
              </a:ext>
            </a:extLst>
          </p:cNvPr>
          <p:cNvSpPr/>
          <p:nvPr/>
        </p:nvSpPr>
        <p:spPr>
          <a:xfrm>
            <a:off x="4881470" y="1792100"/>
            <a:ext cx="3558282" cy="1210977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C700D2-FC53-7B4D-9F42-9C162FDDBAB6}"/>
              </a:ext>
            </a:extLst>
          </p:cNvPr>
          <p:cNvSpPr/>
          <p:nvPr/>
        </p:nvSpPr>
        <p:spPr>
          <a:xfrm>
            <a:off x="2704556" y="3181350"/>
            <a:ext cx="3558282" cy="1620050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E5F3B-0698-1C49-B598-313FFA521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Linking metadata across the cohort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1DCFC-64BF-E84E-87D3-FE97A83A6F6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30</a:t>
            </a:fld>
            <a:endParaRPr lang="en-US" sz="10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C602FE-51FF-7540-9881-4409FD81EB35}"/>
              </a:ext>
            </a:extLst>
          </p:cNvPr>
          <p:cNvSpPr/>
          <p:nvPr/>
        </p:nvSpPr>
        <p:spPr>
          <a:xfrm>
            <a:off x="658361" y="1950113"/>
            <a:ext cx="1174282" cy="779647"/>
          </a:xfrm>
          <a:prstGeom prst="ellipse">
            <a:avLst/>
          </a:prstGeom>
          <a:solidFill>
            <a:srgbClr val="FFB7F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Database</a:t>
            </a:r>
          </a:p>
          <a:p>
            <a:pPr algn="ctr"/>
            <a:r>
              <a:rPr lang="en-US" sz="10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Column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557B47-EF9E-C24D-B3ED-CA3A9B8E273C}"/>
              </a:ext>
            </a:extLst>
          </p:cNvPr>
          <p:cNvSpPr/>
          <p:nvPr/>
        </p:nvSpPr>
        <p:spPr>
          <a:xfrm>
            <a:off x="5228522" y="1916670"/>
            <a:ext cx="1174282" cy="7796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Glossary</a:t>
            </a:r>
          </a:p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1660D8-042C-BF42-B907-ADF5A452127E}"/>
              </a:ext>
            </a:extLst>
          </p:cNvPr>
          <p:cNvSpPr txBox="1"/>
          <p:nvPr/>
        </p:nvSpPr>
        <p:spPr>
          <a:xfrm>
            <a:off x="236596" y="3040412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OMAG Server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AAB2E9-FDEA-2D4B-B98B-5320D2095107}"/>
              </a:ext>
            </a:extLst>
          </p:cNvPr>
          <p:cNvSpPr txBox="1"/>
          <p:nvPr/>
        </p:nvSpPr>
        <p:spPr>
          <a:xfrm>
            <a:off x="1245502" y="4493623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OMAG Server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555F2-9877-7E47-A398-4728BB435F73}"/>
              </a:ext>
            </a:extLst>
          </p:cNvPr>
          <p:cNvSpPr txBox="1"/>
          <p:nvPr/>
        </p:nvSpPr>
        <p:spPr>
          <a:xfrm>
            <a:off x="6999701" y="3001588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OMAG Server 2</a:t>
            </a: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id="{A28ED47A-13B7-D148-BE98-36F905222D98}"/>
              </a:ext>
            </a:extLst>
          </p:cNvPr>
          <p:cNvSpPr/>
          <p:nvPr/>
        </p:nvSpPr>
        <p:spPr>
          <a:xfrm flipV="1">
            <a:off x="1519045" y="3348188"/>
            <a:ext cx="1058779" cy="660135"/>
          </a:xfrm>
          <a:prstGeom prst="bentArrow">
            <a:avLst>
              <a:gd name="adj1" fmla="val 9259"/>
              <a:gd name="adj2" fmla="val 9259"/>
              <a:gd name="adj3" fmla="val 9259"/>
              <a:gd name="adj4" fmla="val 43750"/>
            </a:avLst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5F9F94C1-5AB2-F74D-B60D-D7F3F045378A}"/>
              </a:ext>
            </a:extLst>
          </p:cNvPr>
          <p:cNvSpPr/>
          <p:nvPr/>
        </p:nvSpPr>
        <p:spPr>
          <a:xfrm rot="10800000">
            <a:off x="6389569" y="3280607"/>
            <a:ext cx="1058779" cy="779647"/>
          </a:xfrm>
          <a:prstGeom prst="bentArrow">
            <a:avLst>
              <a:gd name="adj1" fmla="val 9259"/>
              <a:gd name="adj2" fmla="val 9259"/>
              <a:gd name="adj3" fmla="val 9259"/>
              <a:gd name="adj4" fmla="val 43750"/>
            </a:avLst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9276BCA-48D9-FE4A-BF66-17E8891E23EC}"/>
              </a:ext>
            </a:extLst>
          </p:cNvPr>
          <p:cNvSpPr/>
          <p:nvPr/>
        </p:nvSpPr>
        <p:spPr>
          <a:xfrm>
            <a:off x="2955013" y="3280609"/>
            <a:ext cx="1174282" cy="779647"/>
          </a:xfrm>
          <a:prstGeom prst="ellipse">
            <a:avLst/>
          </a:prstGeom>
          <a:solidFill>
            <a:srgbClr val="FFB7FF"/>
          </a:solidFill>
          <a:ln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Database Column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182583F-291C-C848-A7D8-9DE28857CAF7}"/>
              </a:ext>
            </a:extLst>
          </p:cNvPr>
          <p:cNvSpPr/>
          <p:nvPr/>
        </p:nvSpPr>
        <p:spPr>
          <a:xfrm>
            <a:off x="4851921" y="3280608"/>
            <a:ext cx="1174282" cy="7796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Glossary</a:t>
            </a:r>
          </a:p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9F1220-436A-6E41-9CEC-1953876A0475}"/>
              </a:ext>
            </a:extLst>
          </p:cNvPr>
          <p:cNvGrpSpPr/>
          <p:nvPr/>
        </p:nvGrpSpPr>
        <p:grpSpPr>
          <a:xfrm>
            <a:off x="3821286" y="3669835"/>
            <a:ext cx="1289785" cy="939059"/>
            <a:chOff x="3821286" y="3669835"/>
            <a:chExt cx="1289785" cy="93905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4EDDBD-D7F7-8040-BD90-635040A8EA59}"/>
                </a:ext>
              </a:extLst>
            </p:cNvPr>
            <p:cNvSpPr/>
            <p:nvPr/>
          </p:nvSpPr>
          <p:spPr>
            <a:xfrm>
              <a:off x="3821286" y="4281635"/>
              <a:ext cx="1289785" cy="32725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10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Meaning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865015-A9DF-554C-B6BC-8836469A8434}"/>
                </a:ext>
              </a:extLst>
            </p:cNvPr>
            <p:cNvCxnSpPr>
              <a:stCxn id="26" idx="6"/>
              <a:endCxn id="27" idx="2"/>
            </p:cNvCxnSpPr>
            <p:nvPr/>
          </p:nvCxnSpPr>
          <p:spPr>
            <a:xfrm flipV="1">
              <a:off x="4129295" y="3670432"/>
              <a:ext cx="722626" cy="1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FF47845-5500-E54E-8366-BBB36BE443B6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>
              <a:off x="4466179" y="3669835"/>
              <a:ext cx="0" cy="61180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6924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A4B4FB-857C-7041-95D6-25CDF55EA9DA}"/>
              </a:ext>
            </a:extLst>
          </p:cNvPr>
          <p:cNvSpPr/>
          <p:nvPr/>
        </p:nvSpPr>
        <p:spPr>
          <a:xfrm>
            <a:off x="359200" y="1792100"/>
            <a:ext cx="3558282" cy="1210978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1B06B-9520-9844-A40D-F571EAB3D739}"/>
              </a:ext>
            </a:extLst>
          </p:cNvPr>
          <p:cNvSpPr/>
          <p:nvPr/>
        </p:nvSpPr>
        <p:spPr>
          <a:xfrm>
            <a:off x="4881470" y="1792100"/>
            <a:ext cx="3558282" cy="1210977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E5F3B-0698-1C49-B598-313FFA521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Linking metadata across the cohort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1DCFC-64BF-E84E-87D3-FE97A83A6F6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31</a:t>
            </a:fld>
            <a:endParaRPr lang="en-US" sz="10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C602FE-51FF-7540-9881-4409FD81EB35}"/>
              </a:ext>
            </a:extLst>
          </p:cNvPr>
          <p:cNvSpPr/>
          <p:nvPr/>
        </p:nvSpPr>
        <p:spPr>
          <a:xfrm>
            <a:off x="658361" y="1950113"/>
            <a:ext cx="1174282" cy="779647"/>
          </a:xfrm>
          <a:prstGeom prst="ellipse">
            <a:avLst/>
          </a:prstGeom>
          <a:solidFill>
            <a:srgbClr val="FFB7F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Database</a:t>
            </a:r>
          </a:p>
          <a:p>
            <a:pPr algn="ctr"/>
            <a:r>
              <a:rPr lang="en-US" sz="10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Column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557B47-EF9E-C24D-B3ED-CA3A9B8E273C}"/>
              </a:ext>
            </a:extLst>
          </p:cNvPr>
          <p:cNvSpPr/>
          <p:nvPr/>
        </p:nvSpPr>
        <p:spPr>
          <a:xfrm>
            <a:off x="5228522" y="1916670"/>
            <a:ext cx="1174282" cy="7796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Glossary</a:t>
            </a:r>
          </a:p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1660D8-042C-BF42-B907-ADF5A452127E}"/>
              </a:ext>
            </a:extLst>
          </p:cNvPr>
          <p:cNvSpPr txBox="1"/>
          <p:nvPr/>
        </p:nvSpPr>
        <p:spPr>
          <a:xfrm>
            <a:off x="236596" y="3040412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OMAG Server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AAB2E9-FDEA-2D4B-B98B-5320D2095107}"/>
              </a:ext>
            </a:extLst>
          </p:cNvPr>
          <p:cNvSpPr txBox="1"/>
          <p:nvPr/>
        </p:nvSpPr>
        <p:spPr>
          <a:xfrm>
            <a:off x="571734" y="4505654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OMAG Server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555F2-9877-7E47-A398-4728BB435F73}"/>
              </a:ext>
            </a:extLst>
          </p:cNvPr>
          <p:cNvSpPr txBox="1"/>
          <p:nvPr/>
        </p:nvSpPr>
        <p:spPr>
          <a:xfrm>
            <a:off x="6999701" y="3001588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OMAG Server 2</a:t>
            </a: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id="{A28ED47A-13B7-D148-BE98-36F905222D98}"/>
              </a:ext>
            </a:extLst>
          </p:cNvPr>
          <p:cNvSpPr/>
          <p:nvPr/>
        </p:nvSpPr>
        <p:spPr>
          <a:xfrm flipV="1">
            <a:off x="1519045" y="3348186"/>
            <a:ext cx="478197" cy="660135"/>
          </a:xfrm>
          <a:prstGeom prst="bentArrow">
            <a:avLst>
              <a:gd name="adj1" fmla="val 16807"/>
              <a:gd name="adj2" fmla="val 25613"/>
              <a:gd name="adj3" fmla="val 29387"/>
              <a:gd name="adj4" fmla="val 43750"/>
            </a:avLst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Bent Arrow 17">
            <a:extLst>
              <a:ext uri="{FF2B5EF4-FFF2-40B4-BE49-F238E27FC236}">
                <a16:creationId xmlns:a16="http://schemas.microsoft.com/office/drawing/2014/main" id="{5F9F94C1-5AB2-F74D-B60D-D7F3F045378A}"/>
              </a:ext>
            </a:extLst>
          </p:cNvPr>
          <p:cNvSpPr/>
          <p:nvPr/>
        </p:nvSpPr>
        <p:spPr>
          <a:xfrm rot="10800000">
            <a:off x="7062536" y="3280606"/>
            <a:ext cx="385811" cy="779647"/>
          </a:xfrm>
          <a:prstGeom prst="bentArrow">
            <a:avLst>
              <a:gd name="adj1" fmla="val 21733"/>
              <a:gd name="adj2" fmla="val 32648"/>
              <a:gd name="adj3" fmla="val 34207"/>
              <a:gd name="adj4" fmla="val 43750"/>
            </a:avLst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70B975-2B77-644A-A692-967775A59921}"/>
              </a:ext>
            </a:extLst>
          </p:cNvPr>
          <p:cNvSpPr/>
          <p:nvPr/>
        </p:nvSpPr>
        <p:spPr>
          <a:xfrm>
            <a:off x="1985211" y="3181350"/>
            <a:ext cx="5077326" cy="1620050"/>
          </a:xfrm>
          <a:prstGeom prst="rect">
            <a:avLst/>
          </a:prstGeom>
          <a:solidFill>
            <a:srgbClr val="6DC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FFAAF8-C266-9142-A222-E8421662DACE}"/>
              </a:ext>
            </a:extLst>
          </p:cNvPr>
          <p:cNvSpPr/>
          <p:nvPr/>
        </p:nvSpPr>
        <p:spPr>
          <a:xfrm>
            <a:off x="2227455" y="3335672"/>
            <a:ext cx="1174282" cy="779647"/>
          </a:xfrm>
          <a:prstGeom prst="ellipse">
            <a:avLst/>
          </a:prstGeom>
          <a:solidFill>
            <a:srgbClr val="FFB7FF"/>
          </a:solidFill>
          <a:ln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Database Column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171700-DF2A-DD4F-80CC-1E956B588348}"/>
              </a:ext>
            </a:extLst>
          </p:cNvPr>
          <p:cNvSpPr/>
          <p:nvPr/>
        </p:nvSpPr>
        <p:spPr>
          <a:xfrm>
            <a:off x="4124363" y="3335671"/>
            <a:ext cx="1174282" cy="77964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Glossary</a:t>
            </a:r>
          </a:p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EB7E8C3-2D2A-A045-8E26-05736C3739BE}"/>
              </a:ext>
            </a:extLst>
          </p:cNvPr>
          <p:cNvSpPr/>
          <p:nvPr/>
        </p:nvSpPr>
        <p:spPr>
          <a:xfrm>
            <a:off x="3093728" y="4336698"/>
            <a:ext cx="1289785" cy="327259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Meaning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3E5327-0D3E-E346-82E8-2944DA057917}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 flipV="1">
            <a:off x="3401737" y="3725495"/>
            <a:ext cx="722626" cy="1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0E1606-A035-404F-B033-E1E70ED0EF39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738621" y="3724898"/>
            <a:ext cx="0" cy="61180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943FDE03-8A00-4143-B58A-A7B7CDB3292F}"/>
              </a:ext>
            </a:extLst>
          </p:cNvPr>
          <p:cNvSpPr/>
          <p:nvPr/>
        </p:nvSpPr>
        <p:spPr>
          <a:xfrm>
            <a:off x="5528048" y="3335671"/>
            <a:ext cx="1174282" cy="779647"/>
          </a:xfrm>
          <a:prstGeom prst="ellipse">
            <a:avLst/>
          </a:prstGeom>
          <a:solidFill>
            <a:srgbClr val="FF9933"/>
          </a:solidFill>
          <a:ln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Sensitive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54F2FF-7BBE-1D48-A4FC-0E9C8FCBD5BA}"/>
              </a:ext>
            </a:extLst>
          </p:cNvPr>
          <p:cNvCxnSpPr>
            <a:cxnSpLocks/>
            <a:stCxn id="40" idx="2"/>
            <a:endCxn id="30" idx="6"/>
          </p:cNvCxnSpPr>
          <p:nvPr/>
        </p:nvCxnSpPr>
        <p:spPr>
          <a:xfrm flipH="1">
            <a:off x="5298645" y="3725495"/>
            <a:ext cx="229403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00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oup 3">
            <a:extLst>
              <a:ext uri="{FF2B5EF4-FFF2-40B4-BE49-F238E27FC236}">
                <a16:creationId xmlns:a16="http://schemas.microsoft.com/office/drawing/2014/main" id="{1E6EB167-4ABB-C54D-A7F9-D4CADFD4830B}"/>
              </a:ext>
            </a:extLst>
          </p:cNvPr>
          <p:cNvGrpSpPr>
            <a:grpSpLocks/>
          </p:cNvGrpSpPr>
          <p:nvPr/>
        </p:nvGrpSpPr>
        <p:grpSpPr bwMode="auto">
          <a:xfrm>
            <a:off x="125413" y="4375150"/>
            <a:ext cx="8936037" cy="530225"/>
            <a:chOff x="125414" y="4374358"/>
            <a:chExt cx="8935484" cy="531639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5868F3D-5062-8940-ACF9-9C1CAB2B8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4374358"/>
              <a:ext cx="8764588" cy="482204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rPr>
                <a:t>Data</a:t>
              </a:r>
            </a:p>
          </p:txBody>
        </p:sp>
        <p:sp>
          <p:nvSpPr>
            <p:cNvPr id="168" name="TextBox 1">
              <a:extLst>
                <a:ext uri="{FF2B5EF4-FFF2-40B4-BE49-F238E27FC236}">
                  <a16:creationId xmlns:a16="http://schemas.microsoft.com/office/drawing/2014/main" id="{6EC55FD9-9E49-D74B-9AAF-7CD081CB11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414" y="4598793"/>
              <a:ext cx="8935484" cy="307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>
                  <a:solidFill>
                    <a:sysClr val="window" lastClr="FFFFFF"/>
                  </a:solidFill>
                  <a:latin typeface="Calibri" charset="0"/>
                </a:rPr>
                <a:t>00 3809890 6 7  Lemmie Stage  818928  3082  4 New York 4 27 DataStage Expert 1 45324  300 27 Code St Harlem NY 1 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8E068D5-DA62-B04F-9FB8-E222E726C073}"/>
              </a:ext>
            </a:extLst>
          </p:cNvPr>
          <p:cNvGrpSpPr>
            <a:grpSpLocks/>
          </p:cNvGrpSpPr>
          <p:nvPr/>
        </p:nvGrpSpPr>
        <p:grpSpPr bwMode="auto">
          <a:xfrm>
            <a:off x="157163" y="3046413"/>
            <a:ext cx="8763000" cy="1657350"/>
            <a:chOff x="157163" y="3045645"/>
            <a:chExt cx="8763000" cy="1658541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6E35BF7C-C2DE-6D4B-A769-256932AB2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3" y="3045645"/>
              <a:ext cx="8763000" cy="1316831"/>
            </a:xfrm>
            <a:prstGeom prst="rect">
              <a:avLst/>
            </a:prstGeom>
            <a:solidFill>
              <a:srgbClr val="C4BD97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rPr>
                <a:t>Structural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rPr>
                <a:t>metadata for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rPr>
                <a:t>a data store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F16786A-3162-0746-B008-745CAACBFA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55800" y="3273029"/>
              <a:ext cx="4452938" cy="0"/>
            </a:xfrm>
            <a:prstGeom prst="line">
              <a:avLst/>
            </a:prstGeom>
            <a:noFill/>
            <a:ln w="19050">
              <a:solidFill>
                <a:srgbClr val="1F497D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EB476AE-3D43-0D40-BDE9-98BF87AAF7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58975" y="4176713"/>
              <a:ext cx="4452938" cy="0"/>
            </a:xfrm>
            <a:prstGeom prst="line">
              <a:avLst/>
            </a:prstGeom>
            <a:noFill/>
            <a:ln w="19050">
              <a:solidFill>
                <a:srgbClr val="1F497D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99F00FE-89B0-FD4F-B651-C0FABA4EC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1013" y="3268292"/>
              <a:ext cx="971550" cy="9120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1F497D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cap="small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rPr>
                <a:t>EmpName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8F3F56A-0F70-9145-B478-8917A9606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738" y="3268292"/>
              <a:ext cx="971550" cy="9120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1F497D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cap="small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rPr>
                <a:t>EmpNo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1AC40AF-72AC-6345-A91D-AE1042DA7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875" y="3268292"/>
              <a:ext cx="971550" cy="9120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1F497D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cap="small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rPr>
                <a:t>JobCode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FF266688-B29E-E642-8539-353C588FB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2488" y="3268292"/>
              <a:ext cx="971550" cy="9120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1F497D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cap="small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rPr>
                <a:t>Salary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2B39900-C498-C047-ABB9-24FD976870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61838" y="3465450"/>
              <a:ext cx="1070372" cy="4903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1F497D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cap="small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rPr>
                <a:t>Employee Record</a:t>
              </a:r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25399196-E629-704B-AB12-10581ED340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27183" y="4174331"/>
              <a:ext cx="312737" cy="506016"/>
            </a:xfrm>
            <a:prstGeom prst="line">
              <a:avLst/>
            </a:prstGeom>
            <a:noFill/>
            <a:ln w="19050">
              <a:solidFill>
                <a:srgbClr val="1F49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CCD8FEB-320C-514D-828D-E2D494A2F0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492396" y="4174357"/>
              <a:ext cx="219075" cy="529829"/>
            </a:xfrm>
            <a:prstGeom prst="line">
              <a:avLst/>
            </a:prstGeom>
            <a:noFill/>
            <a:ln w="19050">
              <a:solidFill>
                <a:srgbClr val="1F49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CDD3F8A2-2027-AD47-A805-DB499962D73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35313" y="4182667"/>
              <a:ext cx="544512" cy="509588"/>
            </a:xfrm>
            <a:prstGeom prst="line">
              <a:avLst/>
            </a:prstGeom>
            <a:noFill/>
            <a:ln w="19050">
              <a:solidFill>
                <a:srgbClr val="1F49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F59DCD9-0BC5-3A43-9DCF-2E33B5CC12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575050" y="4174331"/>
              <a:ext cx="1081088" cy="506016"/>
            </a:xfrm>
            <a:prstGeom prst="line">
              <a:avLst/>
            </a:prstGeom>
            <a:noFill/>
            <a:ln w="19050">
              <a:solidFill>
                <a:srgbClr val="1F49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E6155D2-9466-B642-AAA7-5EB56A6FB14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42013" y="4174333"/>
              <a:ext cx="266700" cy="517922"/>
            </a:xfrm>
            <a:prstGeom prst="line">
              <a:avLst/>
            </a:prstGeom>
            <a:noFill/>
            <a:ln w="19050">
              <a:solidFill>
                <a:srgbClr val="1F49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B4AD258-0D6B-034E-8252-64DC68DDAC4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710391" y="4171951"/>
              <a:ext cx="168275" cy="520304"/>
            </a:xfrm>
            <a:prstGeom prst="line">
              <a:avLst/>
            </a:prstGeom>
            <a:noFill/>
            <a:ln w="19050">
              <a:solidFill>
                <a:srgbClr val="1F49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204296-E4B2-EF48-A40A-240467888C9A}"/>
              </a:ext>
            </a:extLst>
          </p:cNvPr>
          <p:cNvGrpSpPr>
            <a:grpSpLocks/>
          </p:cNvGrpSpPr>
          <p:nvPr/>
        </p:nvGrpSpPr>
        <p:grpSpPr bwMode="auto">
          <a:xfrm>
            <a:off x="157163" y="835025"/>
            <a:ext cx="8759825" cy="2433638"/>
            <a:chOff x="157216" y="834630"/>
            <a:chExt cx="8759825" cy="2433663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635D7B8-563F-9B45-BD67-35FAC8C9E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16" y="834630"/>
              <a:ext cx="8759825" cy="2187178"/>
            </a:xfrm>
            <a:prstGeom prst="rect">
              <a:avLst/>
            </a:prstGeom>
            <a:solidFill>
              <a:srgbClr val="B7DEE8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rPr>
                <a:t>Business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rPr>
                <a:t>metadata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28D48412-34CB-3145-A870-CE17B94831AD}"/>
                </a:ext>
              </a:extLst>
            </p:cNvPr>
            <p:cNvSpPr txBox="1"/>
            <p:nvPr/>
          </p:nvSpPr>
          <p:spPr bwMode="auto">
            <a:xfrm>
              <a:off x="6638978" y="2309433"/>
              <a:ext cx="1179513" cy="307978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>
              <a:solidFill>
                <a:srgbClr val="4BACC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Calibri" pitchFamily="-1" charset="0"/>
                  <a:ea typeface="ＭＳ Ｐゴシック"/>
                </a:rPr>
                <a:t>Annual Salary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48253581-18E1-3A41-8603-49B237406D18}"/>
                </a:ext>
              </a:extLst>
            </p:cNvPr>
            <p:cNvSpPr txBox="1"/>
            <p:nvPr/>
          </p:nvSpPr>
          <p:spPr bwMode="auto">
            <a:xfrm>
              <a:off x="3797353" y="2023680"/>
              <a:ext cx="790575" cy="307978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>
              <a:solidFill>
                <a:srgbClr val="4BACC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Calibri" pitchFamily="-1" charset="0"/>
                  <a:ea typeface="ＭＳ Ｐゴシック"/>
                </a:rPr>
                <a:t>Job Title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4BA2039-A34B-3E46-A20C-C6EF94360F3F}"/>
                </a:ext>
              </a:extLst>
            </p:cNvPr>
            <p:cNvSpPr txBox="1"/>
            <p:nvPr/>
          </p:nvSpPr>
          <p:spPr bwMode="auto">
            <a:xfrm>
              <a:off x="2397178" y="2257045"/>
              <a:ext cx="1085850" cy="306391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>
              <a:solidFill>
                <a:srgbClr val="4BACC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Calibri" pitchFamily="-1" charset="0"/>
                  <a:ea typeface="ＭＳ Ｐゴシック"/>
                </a:rPr>
                <a:t>Employee Id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9334786-AEA1-9D44-983D-B736544C0E27}"/>
                </a:ext>
              </a:extLst>
            </p:cNvPr>
            <p:cNvSpPr txBox="1"/>
            <p:nvPr/>
          </p:nvSpPr>
          <p:spPr bwMode="auto">
            <a:xfrm>
              <a:off x="825553" y="2441197"/>
              <a:ext cx="1381125" cy="307978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>
              <a:solidFill>
                <a:srgbClr val="4BACC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Calibri" pitchFamily="-1" charset="0"/>
                  <a:ea typeface="ＭＳ Ｐゴシック"/>
                </a:rPr>
                <a:t>Employee Name</a:t>
              </a:r>
            </a:p>
          </p:txBody>
        </p:sp>
        <p:cxnSp>
          <p:nvCxnSpPr>
            <p:cNvPr id="151" name="Curved Connector 70">
              <a:extLst>
                <a:ext uri="{FF2B5EF4-FFF2-40B4-BE49-F238E27FC236}">
                  <a16:creationId xmlns:a16="http://schemas.microsoft.com/office/drawing/2014/main" id="{30F87BCB-9848-2D4D-942A-7DC61F1E8E26}"/>
                </a:ext>
              </a:extLst>
            </p:cNvPr>
            <p:cNvCxnSpPr>
              <a:cxnSpLocks noChangeShapeType="1"/>
              <a:stCxn id="137" idx="2"/>
              <a:endCxn id="131" idx="0"/>
            </p:cNvCxnSpPr>
            <p:nvPr/>
          </p:nvCxnSpPr>
          <p:spPr bwMode="auto">
            <a:xfrm rot="5400000">
              <a:off x="3720479" y="2796038"/>
              <a:ext cx="936426" cy="808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2" name="Curved Connector 70">
              <a:extLst>
                <a:ext uri="{FF2B5EF4-FFF2-40B4-BE49-F238E27FC236}">
                  <a16:creationId xmlns:a16="http://schemas.microsoft.com/office/drawing/2014/main" id="{23D6D32E-B820-784B-9630-67B84D020553}"/>
                </a:ext>
              </a:extLst>
            </p:cNvPr>
            <p:cNvCxnSpPr>
              <a:cxnSpLocks noChangeShapeType="1"/>
              <a:stCxn id="139" idx="2"/>
              <a:endCxn id="129" idx="0"/>
            </p:cNvCxnSpPr>
            <p:nvPr/>
          </p:nvCxnSpPr>
          <p:spPr bwMode="auto">
            <a:xfrm rot="16200000" flipH="1">
              <a:off x="1616571" y="2648074"/>
              <a:ext cx="519707" cy="72072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Curved Connector 70">
              <a:extLst>
                <a:ext uri="{FF2B5EF4-FFF2-40B4-BE49-F238E27FC236}">
                  <a16:creationId xmlns:a16="http://schemas.microsoft.com/office/drawing/2014/main" id="{4267A7DF-897E-5540-A58C-C7C9000BECFA}"/>
                </a:ext>
              </a:extLst>
            </p:cNvPr>
            <p:cNvCxnSpPr>
              <a:cxnSpLocks noChangeShapeType="1"/>
              <a:stCxn id="138" idx="2"/>
              <a:endCxn id="130" idx="0"/>
            </p:cNvCxnSpPr>
            <p:nvPr/>
          </p:nvCxnSpPr>
          <p:spPr bwMode="auto">
            <a:xfrm rot="16200000" flipH="1">
              <a:off x="2723710" y="2780489"/>
              <a:ext cx="704254" cy="27135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Curved Connector 70">
              <a:extLst>
                <a:ext uri="{FF2B5EF4-FFF2-40B4-BE49-F238E27FC236}">
                  <a16:creationId xmlns:a16="http://schemas.microsoft.com/office/drawing/2014/main" id="{3F0C9D8E-917D-D74C-B060-0C7EC200CDB1}"/>
                </a:ext>
              </a:extLst>
            </p:cNvPr>
            <p:cNvCxnSpPr>
              <a:cxnSpLocks noChangeShapeType="1"/>
              <a:stCxn id="136" idx="2"/>
              <a:endCxn id="132" idx="0"/>
            </p:cNvCxnSpPr>
            <p:nvPr/>
          </p:nvCxnSpPr>
          <p:spPr bwMode="auto">
            <a:xfrm rot="5400000">
              <a:off x="6497973" y="2537906"/>
              <a:ext cx="650676" cy="81009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244" name="Title 3">
            <a:extLst>
              <a:ext uri="{FF2B5EF4-FFF2-40B4-BE49-F238E27FC236}">
                <a16:creationId xmlns:a16="http://schemas.microsoft.com/office/drawing/2014/main" id="{91240232-74F2-B043-B482-E5F7C541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cs typeface="ＭＳ Ｐゴシック" panose="020B0600070205080204" pitchFamily="34" charset="-128"/>
              </a:rPr>
              <a:t>Understanding data 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280E32-A0F3-794C-B933-CC886AD06144}"/>
              </a:ext>
            </a:extLst>
          </p:cNvPr>
          <p:cNvGrpSpPr>
            <a:grpSpLocks/>
          </p:cNvGrpSpPr>
          <p:nvPr/>
        </p:nvGrpSpPr>
        <p:grpSpPr bwMode="auto">
          <a:xfrm>
            <a:off x="6459538" y="1009650"/>
            <a:ext cx="977900" cy="731838"/>
            <a:chOff x="6459566" y="1009677"/>
            <a:chExt cx="978391" cy="731042"/>
          </a:xfrm>
        </p:grpSpPr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1130C86F-3CCC-BF44-9AB2-8B0CB8C2F6A1}"/>
                </a:ext>
              </a:extLst>
            </p:cNvPr>
            <p:cNvSpPr txBox="1"/>
            <p:nvPr/>
          </p:nvSpPr>
          <p:spPr bwMode="auto">
            <a:xfrm>
              <a:off x="6599336" y="1009677"/>
              <a:ext cx="838621" cy="307640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38100" cmpd="sng">
              <a:solidFill>
                <a:srgbClr val="F79646">
                  <a:lumMod val="50000"/>
                </a:srgbClr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Calibri" pitchFamily="-1" charset="0"/>
                  <a:ea typeface="ＭＳ Ｐゴシック"/>
                </a:rPr>
                <a:t>Sensitive</a:t>
              </a:r>
            </a:p>
          </p:txBody>
        </p: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BEF8A817-7A03-9E48-B7B3-5473520F9966}"/>
                </a:ext>
              </a:extLst>
            </p:cNvPr>
            <p:cNvCxnSpPr>
              <a:cxnSpLocks noChangeShapeType="1"/>
              <a:stCxn id="163" idx="2"/>
            </p:cNvCxnSpPr>
            <p:nvPr/>
          </p:nvCxnSpPr>
          <p:spPr bwMode="auto">
            <a:xfrm flipH="1">
              <a:off x="6459566" y="1317454"/>
              <a:ext cx="559046" cy="423265"/>
            </a:xfrm>
            <a:prstGeom prst="straightConnector1">
              <a:avLst/>
            </a:prstGeom>
            <a:noFill/>
            <a:ln w="57150">
              <a:solidFill>
                <a:srgbClr val="984807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3C94B4-4C72-B24E-BDB2-5B21FF5E9CAF}"/>
              </a:ext>
            </a:extLst>
          </p:cNvPr>
          <p:cNvGrpSpPr>
            <a:grpSpLocks/>
          </p:cNvGrpSpPr>
          <p:nvPr/>
        </p:nvGrpSpPr>
        <p:grpSpPr bwMode="auto">
          <a:xfrm>
            <a:off x="222250" y="906463"/>
            <a:ext cx="8415338" cy="1558925"/>
            <a:chOff x="222250" y="906093"/>
            <a:chExt cx="8415461" cy="1559123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5524EF8-C770-BC40-B837-82B4A11591B1}"/>
                </a:ext>
              </a:extLst>
            </p:cNvPr>
            <p:cNvSpPr txBox="1"/>
            <p:nvPr/>
          </p:nvSpPr>
          <p:spPr bwMode="auto">
            <a:xfrm>
              <a:off x="1066812" y="906093"/>
              <a:ext cx="906476" cy="308014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>
              <a:solidFill>
                <a:srgbClr val="4BACC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Calibri" pitchFamily="-1" charset="0"/>
                  <a:ea typeface="ＭＳ Ｐゴシック"/>
                </a:rPr>
                <a:t>Employee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A029A50-D4AF-954A-8BAA-4A1E8D58ABF5}"/>
                </a:ext>
              </a:extLst>
            </p:cNvPr>
            <p:cNvSpPr txBox="1"/>
            <p:nvPr/>
          </p:nvSpPr>
          <p:spPr bwMode="auto">
            <a:xfrm>
              <a:off x="4776855" y="1360176"/>
              <a:ext cx="1244618" cy="308014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>
              <a:solidFill>
                <a:srgbClr val="4BACC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Calibri" pitchFamily="-1" charset="0"/>
                  <a:ea typeface="ＭＳ Ｐゴシック"/>
                </a:rPr>
                <a:t>Work Location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5A7A7B5B-ADA7-8042-94EC-D49B4064EAD6}"/>
                </a:ext>
              </a:extLst>
            </p:cNvPr>
            <p:cNvSpPr txBox="1"/>
            <p:nvPr/>
          </p:nvSpPr>
          <p:spPr bwMode="auto">
            <a:xfrm>
              <a:off x="7293078" y="1684067"/>
              <a:ext cx="1344633" cy="308014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>
              <a:solidFill>
                <a:srgbClr val="4BACC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Calibri" pitchFamily="-1" charset="0"/>
                  <a:ea typeface="ＭＳ Ｐゴシック"/>
                </a:rPr>
                <a:t>Hourly Pay Rate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D276567-8CD3-F145-B0FF-87D1F8AE3957}"/>
                </a:ext>
              </a:extLst>
            </p:cNvPr>
            <p:cNvSpPr txBox="1"/>
            <p:nvPr/>
          </p:nvSpPr>
          <p:spPr bwMode="auto">
            <a:xfrm>
              <a:off x="506417" y="1814258"/>
              <a:ext cx="841387" cy="308014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>
              <a:solidFill>
                <a:srgbClr val="4BACC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Calibri" pitchFamily="-1" charset="0"/>
                  <a:ea typeface="ＭＳ Ｐゴシック"/>
                </a:rPr>
                <a:t>Manager</a:t>
              </a:r>
            </a:p>
          </p:txBody>
        </p:sp>
        <p:cxnSp>
          <p:nvCxnSpPr>
            <p:cNvPr id="142" name="Curved Connector 141">
              <a:extLst>
                <a:ext uri="{FF2B5EF4-FFF2-40B4-BE49-F238E27FC236}">
                  <a16:creationId xmlns:a16="http://schemas.microsoft.com/office/drawing/2014/main" id="{00C0CB27-86C7-8F4C-B074-4E78A233B4CA}"/>
                </a:ext>
              </a:extLst>
            </p:cNvPr>
            <p:cNvCxnSpPr>
              <a:cxnSpLocks noChangeShapeType="1"/>
              <a:stCxn id="134" idx="2"/>
              <a:endCxn id="138" idx="1"/>
            </p:cNvCxnSpPr>
            <p:nvPr/>
          </p:nvCxnSpPr>
          <p:spPr bwMode="auto">
            <a:xfrm rot="16200000" flipH="1">
              <a:off x="1360314" y="1373318"/>
              <a:ext cx="1196280" cy="877383"/>
            </a:xfrm>
            <a:prstGeom prst="curvedConnector2">
              <a:avLst/>
            </a:prstGeom>
            <a:noFill/>
            <a:ln w="19050">
              <a:solidFill>
                <a:srgbClr val="4BACC6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Curved Connector 142">
              <a:extLst>
                <a:ext uri="{FF2B5EF4-FFF2-40B4-BE49-F238E27FC236}">
                  <a16:creationId xmlns:a16="http://schemas.microsoft.com/office/drawing/2014/main" id="{007E7AEB-F12A-E44C-A583-B7F569498232}"/>
                </a:ext>
              </a:extLst>
            </p:cNvPr>
            <p:cNvCxnSpPr>
              <a:cxnSpLocks noChangeShapeType="1"/>
              <a:stCxn id="134" idx="2"/>
              <a:endCxn id="139" idx="0"/>
            </p:cNvCxnSpPr>
            <p:nvPr/>
          </p:nvCxnSpPr>
          <p:spPr bwMode="auto">
            <a:xfrm rot="5400000">
              <a:off x="904443" y="1825488"/>
              <a:ext cx="1226938" cy="3703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rgbClr val="4BACC6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Curved Connector 143">
              <a:extLst>
                <a:ext uri="{FF2B5EF4-FFF2-40B4-BE49-F238E27FC236}">
                  <a16:creationId xmlns:a16="http://schemas.microsoft.com/office/drawing/2014/main" id="{C786380E-673C-0347-A7D1-1E524B6B8685}"/>
                </a:ext>
              </a:extLst>
            </p:cNvPr>
            <p:cNvCxnSpPr>
              <a:cxnSpLocks noChangeShapeType="1"/>
              <a:stCxn id="134" idx="2"/>
              <a:endCxn id="135" idx="1"/>
            </p:cNvCxnSpPr>
            <p:nvPr/>
          </p:nvCxnSpPr>
          <p:spPr bwMode="auto">
            <a:xfrm rot="16200000" flipH="1">
              <a:off x="2997821" y="-264188"/>
              <a:ext cx="300930" cy="3257046"/>
            </a:xfrm>
            <a:prstGeom prst="curvedConnector2">
              <a:avLst/>
            </a:prstGeom>
            <a:noFill/>
            <a:ln w="19050">
              <a:solidFill>
                <a:srgbClr val="4BACC6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Curved Connector 144">
              <a:extLst>
                <a:ext uri="{FF2B5EF4-FFF2-40B4-BE49-F238E27FC236}">
                  <a16:creationId xmlns:a16="http://schemas.microsoft.com/office/drawing/2014/main" id="{4AD364BA-DE1C-9C4F-8676-0F57F2C3742D}"/>
                </a:ext>
              </a:extLst>
            </p:cNvPr>
            <p:cNvCxnSpPr>
              <a:cxnSpLocks noChangeShapeType="1"/>
              <a:stCxn id="134" idx="2"/>
              <a:endCxn id="137" idx="1"/>
            </p:cNvCxnSpPr>
            <p:nvPr/>
          </p:nvCxnSpPr>
          <p:spPr bwMode="auto">
            <a:xfrm rot="16200000" flipH="1">
              <a:off x="2176478" y="557155"/>
              <a:ext cx="964108" cy="2277538"/>
            </a:xfrm>
            <a:prstGeom prst="curvedConnector2">
              <a:avLst/>
            </a:prstGeom>
            <a:noFill/>
            <a:ln w="19050">
              <a:solidFill>
                <a:srgbClr val="4BACC6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6" name="Curved Connector 145">
              <a:extLst>
                <a:ext uri="{FF2B5EF4-FFF2-40B4-BE49-F238E27FC236}">
                  <a16:creationId xmlns:a16="http://schemas.microsoft.com/office/drawing/2014/main" id="{C69420E7-6E18-C447-A92D-DE1EF75E2891}"/>
                </a:ext>
              </a:extLst>
            </p:cNvPr>
            <p:cNvCxnSpPr>
              <a:cxnSpLocks noChangeShapeType="1"/>
              <a:stCxn id="134" idx="2"/>
              <a:endCxn id="141" idx="0"/>
            </p:cNvCxnSpPr>
            <p:nvPr/>
          </p:nvCxnSpPr>
          <p:spPr bwMode="auto">
            <a:xfrm rot="5400000">
              <a:off x="922985" y="1217760"/>
              <a:ext cx="600669" cy="592889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rgbClr val="4BACC6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E0D4518B-A582-DB40-9785-15F9BB155BCB}"/>
                </a:ext>
              </a:extLst>
            </p:cNvPr>
            <p:cNvSpPr txBox="1"/>
            <p:nvPr/>
          </p:nvSpPr>
          <p:spPr bwMode="auto">
            <a:xfrm>
              <a:off x="5002283" y="1741224"/>
              <a:ext cx="1597048" cy="308014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>
              <a:solidFill>
                <a:srgbClr val="4BACC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Calibri" pitchFamily="-1" charset="0"/>
                  <a:ea typeface="ＭＳ Ｐゴシック"/>
                </a:rPr>
                <a:t>Compensation Plan</a:t>
              </a:r>
            </a:p>
          </p:txBody>
        </p:sp>
        <p:cxnSp>
          <p:nvCxnSpPr>
            <p:cNvPr id="148" name="Curved Connector 147">
              <a:extLst>
                <a:ext uri="{FF2B5EF4-FFF2-40B4-BE49-F238E27FC236}">
                  <a16:creationId xmlns:a16="http://schemas.microsoft.com/office/drawing/2014/main" id="{8A504653-F38A-994F-8B7F-2A3556B88649}"/>
                </a:ext>
              </a:extLst>
            </p:cNvPr>
            <p:cNvCxnSpPr>
              <a:cxnSpLocks noChangeShapeType="1"/>
              <a:stCxn id="134" idx="2"/>
              <a:endCxn id="147" idx="1"/>
            </p:cNvCxnSpPr>
            <p:nvPr/>
          </p:nvCxnSpPr>
          <p:spPr bwMode="auto">
            <a:xfrm rot="16200000" flipH="1">
              <a:off x="2920619" y="-186987"/>
              <a:ext cx="680739" cy="3482451"/>
            </a:xfrm>
            <a:prstGeom prst="curvedConnector2">
              <a:avLst/>
            </a:prstGeom>
            <a:noFill/>
            <a:ln w="19050">
              <a:solidFill>
                <a:srgbClr val="4BACC6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Curved Connector 148">
              <a:extLst>
                <a:ext uri="{FF2B5EF4-FFF2-40B4-BE49-F238E27FC236}">
                  <a16:creationId xmlns:a16="http://schemas.microsoft.com/office/drawing/2014/main" id="{25FA8748-CC96-8042-8269-2C8E23DA16B7}"/>
                </a:ext>
              </a:extLst>
            </p:cNvPr>
            <p:cNvCxnSpPr>
              <a:cxnSpLocks noChangeShapeType="1"/>
              <a:stCxn id="140" idx="1"/>
              <a:endCxn id="147" idx="2"/>
            </p:cNvCxnSpPr>
            <p:nvPr/>
          </p:nvCxnSpPr>
          <p:spPr bwMode="auto">
            <a:xfrm rot="10800000" flipV="1">
              <a:off x="5800508" y="1837459"/>
              <a:ext cx="1492477" cy="211038"/>
            </a:xfrm>
            <a:prstGeom prst="curvedConnector4">
              <a:avLst>
                <a:gd name="adj1" fmla="val 23255"/>
                <a:gd name="adj2" fmla="val 208324"/>
              </a:avLst>
            </a:prstGeom>
            <a:noFill/>
            <a:ln w="19050">
              <a:solidFill>
                <a:srgbClr val="4BACC6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0" name="Curved Connector 149">
              <a:extLst>
                <a:ext uri="{FF2B5EF4-FFF2-40B4-BE49-F238E27FC236}">
                  <a16:creationId xmlns:a16="http://schemas.microsoft.com/office/drawing/2014/main" id="{938C7EED-3F79-184E-B24F-7A324724D0B1}"/>
                </a:ext>
              </a:extLst>
            </p:cNvPr>
            <p:cNvCxnSpPr>
              <a:cxnSpLocks noChangeShapeType="1"/>
              <a:stCxn id="136" idx="1"/>
              <a:endCxn id="147" idx="2"/>
            </p:cNvCxnSpPr>
            <p:nvPr/>
          </p:nvCxnSpPr>
          <p:spPr bwMode="auto">
            <a:xfrm rot="10800000">
              <a:off x="5800508" y="2048498"/>
              <a:ext cx="838419" cy="415231"/>
            </a:xfrm>
            <a:prstGeom prst="curvedConnector2">
              <a:avLst/>
            </a:prstGeom>
            <a:noFill/>
            <a:ln w="19050">
              <a:solidFill>
                <a:srgbClr val="4BACC6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4F6B4F59-E60C-4943-A60D-B4B21061C76B}"/>
                </a:ext>
              </a:extLst>
            </p:cNvPr>
            <p:cNvSpPr txBox="1"/>
            <p:nvPr/>
          </p:nvSpPr>
          <p:spPr bwMode="auto">
            <a:xfrm>
              <a:off x="3951343" y="1222045"/>
              <a:ext cx="646121" cy="30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4BACC6">
                      <a:lumMod val="75000"/>
                    </a:srgbClr>
                  </a:solidFill>
                  <a:latin typeface="Calibri" pitchFamily="-1" charset="0"/>
                  <a:ea typeface="ＭＳ Ｐゴシック"/>
                </a:rPr>
                <a:t>HAS-A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5015FF1-FB34-D048-AD21-2931836CA0D2}"/>
                </a:ext>
              </a:extLst>
            </p:cNvPr>
            <p:cNvSpPr txBox="1"/>
            <p:nvPr/>
          </p:nvSpPr>
          <p:spPr bwMode="auto">
            <a:xfrm>
              <a:off x="4165658" y="1607857"/>
              <a:ext cx="646122" cy="30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4BACC6">
                      <a:lumMod val="75000"/>
                    </a:srgbClr>
                  </a:solidFill>
                  <a:latin typeface="Calibri" pitchFamily="-1" charset="0"/>
                  <a:ea typeface="ＭＳ Ｐゴシック"/>
                </a:rPr>
                <a:t>HAS-A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25A8DDB-8323-EE42-9967-51E021EA136A}"/>
                </a:ext>
              </a:extLst>
            </p:cNvPr>
            <p:cNvSpPr txBox="1"/>
            <p:nvPr/>
          </p:nvSpPr>
          <p:spPr bwMode="auto">
            <a:xfrm>
              <a:off x="3127417" y="1898406"/>
              <a:ext cx="646122" cy="30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4BACC6">
                      <a:lumMod val="75000"/>
                    </a:srgbClr>
                  </a:solidFill>
                  <a:latin typeface="Calibri" pitchFamily="-1" charset="0"/>
                  <a:ea typeface="ＭＳ Ｐゴシック"/>
                </a:rPr>
                <a:t>HAS-A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56846453-F647-7044-9E30-51CE936850F7}"/>
                </a:ext>
              </a:extLst>
            </p:cNvPr>
            <p:cNvSpPr txBox="1"/>
            <p:nvPr/>
          </p:nvSpPr>
          <p:spPr bwMode="auto">
            <a:xfrm>
              <a:off x="1982814" y="2050825"/>
              <a:ext cx="646121" cy="30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4BACC6">
                      <a:lumMod val="75000"/>
                    </a:srgbClr>
                  </a:solidFill>
                  <a:latin typeface="Calibri" pitchFamily="-1" charset="0"/>
                  <a:ea typeface="ＭＳ Ｐゴシック"/>
                </a:rPr>
                <a:t>HAS-A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AA3FFD51-DB5C-9147-9DD6-3E49ABD85144}"/>
                </a:ext>
              </a:extLst>
            </p:cNvPr>
            <p:cNvSpPr txBox="1"/>
            <p:nvPr/>
          </p:nvSpPr>
          <p:spPr bwMode="auto">
            <a:xfrm>
              <a:off x="884248" y="2157202"/>
              <a:ext cx="646121" cy="30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4BACC6">
                      <a:lumMod val="75000"/>
                    </a:srgbClr>
                  </a:solidFill>
                  <a:latin typeface="Calibri" pitchFamily="-1" charset="0"/>
                  <a:ea typeface="ＭＳ Ｐゴシック"/>
                </a:rPr>
                <a:t>HAS-A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39B7BDC-829C-274D-AC75-32DFE5301967}"/>
                </a:ext>
              </a:extLst>
            </p:cNvPr>
            <p:cNvSpPr txBox="1"/>
            <p:nvPr/>
          </p:nvSpPr>
          <p:spPr bwMode="auto">
            <a:xfrm>
              <a:off x="368302" y="1498305"/>
              <a:ext cx="646122" cy="30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4BACC6">
                      <a:lumMod val="75000"/>
                    </a:srgbClr>
                  </a:solidFill>
                  <a:latin typeface="Calibri" pitchFamily="-1" charset="0"/>
                  <a:ea typeface="ＭＳ Ｐゴシック"/>
                </a:rPr>
                <a:t>HAS-A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98D44F12-3225-184B-B2C0-E51BD7959649}"/>
                </a:ext>
              </a:extLst>
            </p:cNvPr>
            <p:cNvSpPr txBox="1"/>
            <p:nvPr/>
          </p:nvSpPr>
          <p:spPr bwMode="auto">
            <a:xfrm>
              <a:off x="5400751" y="2074641"/>
              <a:ext cx="471495" cy="30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4BACC6">
                      <a:lumMod val="75000"/>
                    </a:srgbClr>
                  </a:solidFill>
                  <a:latin typeface="Calibri" pitchFamily="-1" charset="0"/>
                  <a:ea typeface="ＭＳ Ｐゴシック"/>
                </a:rPr>
                <a:t>IS-A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DAD95E6-FBFC-B94E-A74D-572B494D0584}"/>
                </a:ext>
              </a:extLst>
            </p:cNvPr>
            <p:cNvSpPr txBox="1"/>
            <p:nvPr/>
          </p:nvSpPr>
          <p:spPr bwMode="auto">
            <a:xfrm>
              <a:off x="6023060" y="1988906"/>
              <a:ext cx="471495" cy="30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4BACC6">
                      <a:lumMod val="75000"/>
                    </a:srgbClr>
                  </a:solidFill>
                  <a:latin typeface="Calibri" pitchFamily="-1" charset="0"/>
                  <a:ea typeface="ＭＳ Ｐゴシック"/>
                </a:rPr>
                <a:t>IS-A</a:t>
              </a:r>
            </a:p>
          </p:txBody>
        </p:sp>
        <p:cxnSp>
          <p:nvCxnSpPr>
            <p:cNvPr id="165" name="Curved Connector 164">
              <a:extLst>
                <a:ext uri="{FF2B5EF4-FFF2-40B4-BE49-F238E27FC236}">
                  <a16:creationId xmlns:a16="http://schemas.microsoft.com/office/drawing/2014/main" id="{338213BA-B9FA-2843-B564-4ECFE3411D88}"/>
                </a:ext>
              </a:extLst>
            </p:cNvPr>
            <p:cNvCxnSpPr>
              <a:cxnSpLocks noChangeShapeType="1"/>
              <a:stCxn id="141" idx="1"/>
              <a:endCxn id="134" idx="1"/>
            </p:cNvCxnSpPr>
            <p:nvPr/>
          </p:nvCxnSpPr>
          <p:spPr bwMode="auto">
            <a:xfrm rot="10800000" flipH="1">
              <a:off x="506413" y="1059982"/>
              <a:ext cx="560409" cy="908446"/>
            </a:xfrm>
            <a:prstGeom prst="curvedConnector3">
              <a:avLst>
                <a:gd name="adj1" fmla="val -40792"/>
              </a:avLst>
            </a:prstGeom>
            <a:noFill/>
            <a:ln w="19050">
              <a:solidFill>
                <a:srgbClr val="4BACC6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1EF81C28-549E-604F-AAF6-E334C32672FC}"/>
                </a:ext>
              </a:extLst>
            </p:cNvPr>
            <p:cNvSpPr txBox="1"/>
            <p:nvPr/>
          </p:nvSpPr>
          <p:spPr bwMode="auto">
            <a:xfrm>
              <a:off x="222250" y="918795"/>
              <a:ext cx="471495" cy="30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4BACC6">
                      <a:lumMod val="75000"/>
                    </a:srgbClr>
                  </a:solidFill>
                  <a:latin typeface="Calibri" pitchFamily="-1" charset="0"/>
                  <a:ea typeface="ＭＳ Ｐゴシック"/>
                </a:rPr>
                <a:t>IS-A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33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307D7-BD50-2A4D-96E1-801D60E22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granularity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9E630-0C13-D547-A32E-959E7673B2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33</a:t>
            </a:fld>
            <a:endParaRPr lang="en-US" sz="1000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713192D7-DAEE-1D45-B387-E3F88841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29" y="1584735"/>
            <a:ext cx="3743811" cy="2301074"/>
          </a:xfrm>
          <a:prstGeom prst="rect">
            <a:avLst/>
          </a:pr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DBA0A2A-03D6-1842-88A4-4FBD0FF7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39" y="1597288"/>
            <a:ext cx="3931022" cy="2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9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79B9-E2A0-4A44-8123-A3177A02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Metadata provenance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33BD0-5EBA-1943-BF77-BE5CD98B4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00" y="965874"/>
            <a:ext cx="3276098" cy="3603001"/>
          </a:xfrm>
        </p:spPr>
        <p:txBody>
          <a:bodyPr/>
          <a:lstStyle/>
          <a:p>
            <a:r>
              <a:rPr lang="en-US" dirty="0"/>
              <a:t>If metadata is incorrect, it is important to know where it came from</a:t>
            </a:r>
          </a:p>
          <a:p>
            <a:r>
              <a:rPr lang="en-US" dirty="0"/>
              <a:t>Every instance of open metadata has full provenance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6451-859B-3F41-A9D2-F317372EE9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34</a:t>
            </a:fld>
            <a:endParaRPr lang="en-US" sz="1000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08E8FD56-01AD-AC42-886D-F0A9E5A6A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546" y="1003609"/>
            <a:ext cx="4767359" cy="347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49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39AC-407B-D74D-A774-F0BA6F86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Repository explorer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4B203-021C-474B-9DC1-64A5B3123B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35</a:t>
            </a:fld>
            <a:endParaRPr lang="en-US" sz="1000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4B3F6F7-1384-4C41-AF61-16FF4D4E9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572" y="708645"/>
            <a:ext cx="4303455" cy="3466026"/>
          </a:xfrm>
          <a:prstGeom prst="rect">
            <a:avLst/>
          </a:prstGeom>
          <a:ln w="57150">
            <a:solidFill>
              <a:srgbClr val="6DCCDE"/>
            </a:solidFill>
          </a:ln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5AF64D0-B573-E547-8968-9BF71B3BD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03" y="1970314"/>
            <a:ext cx="4188647" cy="2356757"/>
          </a:xfrm>
          <a:prstGeom prst="rect">
            <a:avLst/>
          </a:prstGeom>
          <a:ln>
            <a:solidFill>
              <a:srgbClr val="6DCCDE"/>
            </a:solidFill>
          </a:ln>
        </p:spPr>
      </p:pic>
    </p:spTree>
    <p:extLst>
      <p:ext uri="{BB962C8B-B14F-4D97-AF65-F5344CB8AC3E}">
        <p14:creationId xmlns:p14="http://schemas.microsoft.com/office/powerpoint/2010/main" val="3406508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C30A-48DB-7E46-B9F5-BE80018B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C3D1E-AA8A-E84D-B09A-58AD34197B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36</a:t>
            </a:fld>
            <a:endParaRPr lang="en-US" sz="100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81BBEA4-6196-1E46-BCBE-B47E8AF24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83" y="1126534"/>
            <a:ext cx="6901314" cy="3369328"/>
          </a:xfrm>
          <a:prstGeom prst="rect">
            <a:avLst/>
          </a:prstGeom>
          <a:ln w="38100">
            <a:solidFill>
              <a:srgbClr val="6DCCDE"/>
            </a:solidFill>
          </a:ln>
        </p:spPr>
      </p:pic>
    </p:spTree>
    <p:extLst>
      <p:ext uri="{BB962C8B-B14F-4D97-AF65-F5344CB8AC3E}">
        <p14:creationId xmlns:p14="http://schemas.microsoft.com/office/powerpoint/2010/main" val="4204169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34C167-D278-364C-B12C-0A3F47A6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vendors work with Egeria?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EFAB0B-046C-0547-B571-200D02CD8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Linking old platform with new platform</a:t>
            </a:r>
          </a:p>
          <a:p>
            <a:r>
              <a:rPr lang="en-US" dirty="0"/>
              <a:t>Linking multiple versions of own product deployed across an enterprise</a:t>
            </a:r>
          </a:p>
          <a:p>
            <a:r>
              <a:rPr lang="en-US" dirty="0"/>
              <a:t>Offload integration implementation costs</a:t>
            </a:r>
          </a:p>
          <a:p>
            <a:r>
              <a:rPr lang="en-US" dirty="0"/>
              <a:t>Access to third party metadata:</a:t>
            </a:r>
          </a:p>
          <a:p>
            <a:pPr lvl="1"/>
            <a:r>
              <a:rPr lang="en-US" dirty="0"/>
              <a:t>Open-source technology’s and other vendor’s metadata</a:t>
            </a:r>
          </a:p>
          <a:p>
            <a:r>
              <a:rPr lang="en-US" dirty="0"/>
              <a:t>Governing third party technologies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3FBDFB-0C06-7D44-A5FB-FFE390092B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37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909551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B5E8-4F83-EB47-8730-1175FBD17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How do we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600AB3-FA18-5245-8926-6C17D3C0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00" y="965874"/>
            <a:ext cx="4577010" cy="3603001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Iteratively perform a series of practical experiments that ignore the boundaries of traditional approaches.</a:t>
            </a:r>
          </a:p>
          <a:p>
            <a:pPr marL="458788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Holistic approach</a:t>
            </a:r>
          </a:p>
          <a:p>
            <a:pPr marL="458788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Open, public collaboration</a:t>
            </a:r>
          </a:p>
          <a:p>
            <a:pPr marL="458788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Developing interest and partnership as we go</a:t>
            </a:r>
          </a:p>
          <a:p>
            <a:pPr marL="458788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Agile development with feedback loop</a:t>
            </a:r>
          </a:p>
          <a:p>
            <a:pPr marL="458788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Enterprise grade software</a:t>
            </a: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21574-39C6-CF4B-8116-CBA029DE26B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3FD999D4-B456-9943-89B7-30D56181CE18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 descr="A large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09190C9C-27A1-7348-A58C-9E0CAFFE9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8" r="26080"/>
          <a:stretch/>
        </p:blipFill>
        <p:spPr>
          <a:xfrm>
            <a:off x="5433875" y="591013"/>
            <a:ext cx="3710125" cy="4282069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ACDA21D1-7D45-5148-ACAE-8C51F7673EEC}"/>
              </a:ext>
            </a:extLst>
          </p:cNvPr>
          <p:cNvSpPr txBox="1">
            <a:spLocks/>
          </p:cNvSpPr>
          <p:nvPr/>
        </p:nvSpPr>
        <p:spPr>
          <a:xfrm>
            <a:off x="228602" y="1095309"/>
            <a:ext cx="3621504" cy="324199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Font typeface="Arial"/>
              <a:buNone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  <a:lvl2pPr marL="173038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2pPr>
            <a:lvl3pPr marL="3968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•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3pPr>
            <a:lvl4pPr marL="625475" indent="-168275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4pPr>
            <a:lvl5pPr marL="8032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»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6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C8D7E9-7FBC-E948-9A20-214AFA28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258" y="509285"/>
            <a:ext cx="4171479" cy="4256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B85DE-A335-424F-AB2E-C74CB9A4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Development Status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6122CD7-FFE2-1140-A905-7851651CB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Development in plain sight</a:t>
            </a:r>
          </a:p>
          <a:p>
            <a:r>
              <a:rPr lang="en-US" sz="2000" dirty="0"/>
              <a:t>Monthly releases</a:t>
            </a:r>
          </a:p>
          <a:p>
            <a:pPr lvl="1"/>
            <a:r>
              <a:rPr lang="en-US" sz="1800" dirty="0"/>
              <a:t>What is ready, goes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93E62-42CA-AD4E-93B3-5F0BE5DB255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39</a:t>
            </a:fld>
            <a:endParaRPr lang="en-US" sz="1000"/>
          </a:p>
        </p:txBody>
      </p:sp>
      <p:pic>
        <p:nvPicPr>
          <p:cNvPr id="10" name="Picture 9" descr="A picture containing clock, train, sitting, large&#10;&#10;Description automatically generated">
            <a:extLst>
              <a:ext uri="{FF2B5EF4-FFF2-40B4-BE49-F238E27FC236}">
                <a16:creationId xmlns:a16="http://schemas.microsoft.com/office/drawing/2014/main" id="{D36D3C9C-E5FD-3841-AC58-AA4CA2B9E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43" y="2440493"/>
            <a:ext cx="3524213" cy="1981036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9007BA-29A5-1948-9047-FCBB383B3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905" y="509285"/>
            <a:ext cx="4199274" cy="425297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9004B31-434E-BC4D-8168-D695E2E1C43E}"/>
              </a:ext>
            </a:extLst>
          </p:cNvPr>
          <p:cNvGrpSpPr/>
          <p:nvPr/>
        </p:nvGrpSpPr>
        <p:grpSpPr>
          <a:xfrm>
            <a:off x="4848778" y="593247"/>
            <a:ext cx="3747973" cy="4025052"/>
            <a:chOff x="4848778" y="593247"/>
            <a:chExt cx="3747973" cy="402505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ED875A2-12B2-7A41-9E0C-AF3276E0F9E8}"/>
                </a:ext>
              </a:extLst>
            </p:cNvPr>
            <p:cNvSpPr/>
            <p:nvPr/>
          </p:nvSpPr>
          <p:spPr>
            <a:xfrm>
              <a:off x="7545680" y="3342213"/>
              <a:ext cx="1019586" cy="25751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2C8ABB3-8179-7243-8233-DE48FA2DF7FE}"/>
                </a:ext>
              </a:extLst>
            </p:cNvPr>
            <p:cNvGrpSpPr/>
            <p:nvPr/>
          </p:nvGrpSpPr>
          <p:grpSpPr>
            <a:xfrm>
              <a:off x="4848778" y="593247"/>
              <a:ext cx="3747973" cy="4025052"/>
              <a:chOff x="4848778" y="593247"/>
              <a:chExt cx="3747973" cy="402505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8549B32-980A-F34E-B99A-E78AE7E20ED3}"/>
                  </a:ext>
                </a:extLst>
              </p:cNvPr>
              <p:cNvGrpSpPr/>
              <p:nvPr/>
            </p:nvGrpSpPr>
            <p:grpSpPr>
              <a:xfrm>
                <a:off x="4848778" y="593247"/>
                <a:ext cx="3123517" cy="4025052"/>
                <a:chOff x="4848778" y="593247"/>
                <a:chExt cx="3123517" cy="4025052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1EFD393-2FB7-8544-99FF-D997BA14DC01}"/>
                    </a:ext>
                  </a:extLst>
                </p:cNvPr>
                <p:cNvGrpSpPr/>
                <p:nvPr/>
              </p:nvGrpSpPr>
              <p:grpSpPr>
                <a:xfrm>
                  <a:off x="4857490" y="593247"/>
                  <a:ext cx="3114805" cy="2343233"/>
                  <a:chOff x="4801734" y="749364"/>
                  <a:chExt cx="3114805" cy="2343233"/>
                </a:xfrm>
              </p:grpSpPr>
              <p:sp>
                <p:nvSpPr>
                  <p:cNvPr id="7" name="Rounded Rectangle 6">
                    <a:extLst>
                      <a:ext uri="{FF2B5EF4-FFF2-40B4-BE49-F238E27FC236}">
                        <a16:creationId xmlns:a16="http://schemas.microsoft.com/office/drawing/2014/main" id="{F46EE854-D2AB-F346-854E-6D351D101522}"/>
                      </a:ext>
                    </a:extLst>
                  </p:cNvPr>
                  <p:cNvSpPr/>
                  <p:nvPr/>
                </p:nvSpPr>
                <p:spPr>
                  <a:xfrm>
                    <a:off x="6670261" y="749364"/>
                    <a:ext cx="1246278" cy="362156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dirty="0">
                      <a:ln w="0"/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8" name="Rounded Rectangle 7">
                    <a:extLst>
                      <a:ext uri="{FF2B5EF4-FFF2-40B4-BE49-F238E27FC236}">
                        <a16:creationId xmlns:a16="http://schemas.microsoft.com/office/drawing/2014/main" id="{14998837-FA36-0641-90F8-5562495DF0D0}"/>
                      </a:ext>
                    </a:extLst>
                  </p:cNvPr>
                  <p:cNvSpPr/>
                  <p:nvPr/>
                </p:nvSpPr>
                <p:spPr>
                  <a:xfrm>
                    <a:off x="6399974" y="2720897"/>
                    <a:ext cx="854302" cy="371700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dirty="0">
                      <a:ln w="0"/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9" name="Rounded Rectangle 8">
                    <a:extLst>
                      <a:ext uri="{FF2B5EF4-FFF2-40B4-BE49-F238E27FC236}">
                        <a16:creationId xmlns:a16="http://schemas.microsoft.com/office/drawing/2014/main" id="{D2F05B55-885B-1D46-9E56-A43D7A0FE173}"/>
                      </a:ext>
                    </a:extLst>
                  </p:cNvPr>
                  <p:cNvSpPr/>
                  <p:nvPr/>
                </p:nvSpPr>
                <p:spPr>
                  <a:xfrm>
                    <a:off x="4801734" y="1960878"/>
                    <a:ext cx="2123173" cy="300072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dirty="0">
                      <a:ln w="0"/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B4843C04-07F0-F94A-8DF9-A2AC8825B74F}"/>
                    </a:ext>
                  </a:extLst>
                </p:cNvPr>
                <p:cNvSpPr/>
                <p:nvPr/>
              </p:nvSpPr>
              <p:spPr>
                <a:xfrm>
                  <a:off x="4848778" y="4349210"/>
                  <a:ext cx="869116" cy="269089"/>
                </a:xfrm>
                <a:prstGeom prst="roundRect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ln w="0"/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85DFDC1C-53DA-D44D-9F4F-F5243089FD75}"/>
                  </a:ext>
                </a:extLst>
              </p:cNvPr>
              <p:cNvSpPr/>
              <p:nvPr/>
            </p:nvSpPr>
            <p:spPr>
              <a:xfrm>
                <a:off x="7742449" y="1802780"/>
                <a:ext cx="854302" cy="303812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175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58FA70-910A-1945-88DF-F4B6030C3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40" y="1193180"/>
            <a:ext cx="5246831" cy="3412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B7B8CB-A82D-7E45-B7F9-EDA052E8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Observations on data-driven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8BE8C3-408A-234B-A760-00CA01BDBA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6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C7C507-7962-2040-803E-EE2B559B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GitHub is the heart of the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D26EC-C8DD-8E4C-B7FB-9F655308E6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40</a:t>
            </a:fld>
            <a:endParaRPr lang="en-US" sz="10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98E50A-8177-754A-8B85-7DFDC12FCE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6735" y="1369219"/>
            <a:ext cx="7289965" cy="3263504"/>
          </a:xfrm>
        </p:spPr>
        <p:txBody>
          <a:bodyPr/>
          <a:lstStyle/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Code repository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Issues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Code Changes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Build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Shop window</a:t>
            </a: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EE8FD46-A1D1-9F40-806D-A5816E72B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127" y="1210486"/>
            <a:ext cx="5072660" cy="296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43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683F-81DB-E54F-8360-56F308D9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Egeria Tutorials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63486-09D3-CF4C-8C39-1621F318AE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41</a:t>
            </a:fld>
            <a:endParaRPr lang="en-US" sz="1000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3773B87-611B-6545-B0DD-889D3328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849" y="1078696"/>
            <a:ext cx="6378497" cy="369261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84365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D4B283-5757-844E-93CD-7AC197FC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Egeria hands on labs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A41511-9740-5F4F-8E48-DE92FE061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00" y="965874"/>
            <a:ext cx="2038312" cy="360300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Persona based labs based on Coco Pharmaceuticals allow an individual to run Egeria through different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68CB3-DC5A-914D-B1E4-79354FCC43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42</a:t>
            </a:fld>
            <a:endParaRPr lang="en-US" sz="1000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63E8E61-380E-0F43-BC39-3A02B4C92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44" y="1235390"/>
            <a:ext cx="5999356" cy="3085902"/>
          </a:xfrm>
          <a:prstGeom prst="rect">
            <a:avLst/>
          </a:prstGeom>
          <a:ln w="38100">
            <a:solidFill>
              <a:srgbClr val="6DCC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091AF76-EC88-1047-BDAF-3F0E98D28068}"/>
              </a:ext>
            </a:extLst>
          </p:cNvPr>
          <p:cNvSpPr/>
          <p:nvPr/>
        </p:nvSpPr>
        <p:spPr>
          <a:xfrm>
            <a:off x="4293220" y="2129883"/>
            <a:ext cx="4159405" cy="30108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5079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5744-680C-6E46-A415-FE53BB734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on Governance (</a:t>
            </a:r>
            <a:r>
              <a:rPr lang="en-US" dirty="0" err="1"/>
              <a:t>GoG</a:t>
            </a:r>
            <a:r>
              <a:rPr lang="en-US" dirty="0"/>
              <a:t>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BC7BF1-D0AD-8649-A231-93C1884D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00" y="965874"/>
            <a:ext cx="2462059" cy="3603001"/>
          </a:xfrm>
        </p:spPr>
        <p:txBody>
          <a:bodyPr/>
          <a:lstStyle/>
          <a:p>
            <a:r>
              <a:rPr lang="en-US" dirty="0"/>
              <a:t>Governance Overview</a:t>
            </a:r>
          </a:p>
          <a:p>
            <a:r>
              <a:rPr lang="en-US" dirty="0"/>
              <a:t>Maturity Model</a:t>
            </a:r>
          </a:p>
          <a:p>
            <a:r>
              <a:rPr lang="en-US" dirty="0"/>
              <a:t>Digital Services Lifecycle</a:t>
            </a:r>
          </a:p>
          <a:p>
            <a:r>
              <a:rPr lang="en-US" dirty="0"/>
              <a:t>Coco Pharmaceuticals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5A760-0803-E844-BD0E-25F9A2C483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43</a:t>
            </a:fld>
            <a:endParaRPr lang="en-US" sz="1000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A489F2A-4318-D94A-8A31-4B906B064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132" y="1124008"/>
            <a:ext cx="5921298" cy="33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082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2"/>
          <p:cNvGrpSpPr>
            <a:grpSpLocks/>
          </p:cNvGrpSpPr>
          <p:nvPr/>
        </p:nvGrpSpPr>
        <p:grpSpPr bwMode="auto">
          <a:xfrm>
            <a:off x="838210" y="1078706"/>
            <a:ext cx="7561263" cy="3053800"/>
            <a:chOff x="573" y="1189"/>
            <a:chExt cx="4718" cy="2201"/>
          </a:xfrm>
        </p:grpSpPr>
        <p:sp>
          <p:nvSpPr>
            <p:cNvPr id="19458" name="AutoShape 3"/>
            <p:cNvSpPr>
              <a:spLocks noChangeAspect="1" noChangeArrowheads="1" noTextEdit="1"/>
            </p:cNvSpPr>
            <p:nvPr/>
          </p:nvSpPr>
          <p:spPr bwMode="auto">
            <a:xfrm>
              <a:off x="573" y="1189"/>
              <a:ext cx="4718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59" name="Freeform 4"/>
            <p:cNvSpPr>
              <a:spLocks/>
            </p:cNvSpPr>
            <p:nvPr/>
          </p:nvSpPr>
          <p:spPr bwMode="auto">
            <a:xfrm>
              <a:off x="3409" y="1712"/>
              <a:ext cx="777" cy="965"/>
            </a:xfrm>
            <a:custGeom>
              <a:avLst/>
              <a:gdLst>
                <a:gd name="T0" fmla="*/ 1 w 1554"/>
                <a:gd name="T1" fmla="*/ 0 h 2894"/>
                <a:gd name="T2" fmla="*/ 1 w 1554"/>
                <a:gd name="T3" fmla="*/ 0 h 2894"/>
                <a:gd name="T4" fmla="*/ 1 w 1554"/>
                <a:gd name="T5" fmla="*/ 0 h 2894"/>
                <a:gd name="T6" fmla="*/ 1 w 1554"/>
                <a:gd name="T7" fmla="*/ 0 h 2894"/>
                <a:gd name="T8" fmla="*/ 1 w 1554"/>
                <a:gd name="T9" fmla="*/ 0 h 2894"/>
                <a:gd name="T10" fmla="*/ 1 w 1554"/>
                <a:gd name="T11" fmla="*/ 0 h 2894"/>
                <a:gd name="T12" fmla="*/ 1 w 1554"/>
                <a:gd name="T13" fmla="*/ 0 h 2894"/>
                <a:gd name="T14" fmla="*/ 1 w 1554"/>
                <a:gd name="T15" fmla="*/ 0 h 2894"/>
                <a:gd name="T16" fmla="*/ 1 w 1554"/>
                <a:gd name="T17" fmla="*/ 0 h 2894"/>
                <a:gd name="T18" fmla="*/ 1 w 1554"/>
                <a:gd name="T19" fmla="*/ 0 h 2894"/>
                <a:gd name="T20" fmla="*/ 1 w 1554"/>
                <a:gd name="T21" fmla="*/ 0 h 2894"/>
                <a:gd name="T22" fmla="*/ 1 w 1554"/>
                <a:gd name="T23" fmla="*/ 0 h 2894"/>
                <a:gd name="T24" fmla="*/ 1 w 1554"/>
                <a:gd name="T25" fmla="*/ 0 h 2894"/>
                <a:gd name="T26" fmla="*/ 1 w 1554"/>
                <a:gd name="T27" fmla="*/ 0 h 2894"/>
                <a:gd name="T28" fmla="*/ 1 w 1554"/>
                <a:gd name="T29" fmla="*/ 0 h 2894"/>
                <a:gd name="T30" fmla="*/ 1 w 1554"/>
                <a:gd name="T31" fmla="*/ 0 h 2894"/>
                <a:gd name="T32" fmla="*/ 1 w 1554"/>
                <a:gd name="T33" fmla="*/ 0 h 2894"/>
                <a:gd name="T34" fmla="*/ 1 w 1554"/>
                <a:gd name="T35" fmla="*/ 0 h 2894"/>
                <a:gd name="T36" fmla="*/ 1 w 1554"/>
                <a:gd name="T37" fmla="*/ 0 h 2894"/>
                <a:gd name="T38" fmla="*/ 1 w 1554"/>
                <a:gd name="T39" fmla="*/ 0 h 2894"/>
                <a:gd name="T40" fmla="*/ 1 w 1554"/>
                <a:gd name="T41" fmla="*/ 0 h 2894"/>
                <a:gd name="T42" fmla="*/ 1 w 1554"/>
                <a:gd name="T43" fmla="*/ 0 h 2894"/>
                <a:gd name="T44" fmla="*/ 1 w 1554"/>
                <a:gd name="T45" fmla="*/ 0 h 2894"/>
                <a:gd name="T46" fmla="*/ 1 w 1554"/>
                <a:gd name="T47" fmla="*/ 0 h 2894"/>
                <a:gd name="T48" fmla="*/ 1 w 1554"/>
                <a:gd name="T49" fmla="*/ 0 h 2894"/>
                <a:gd name="T50" fmla="*/ 1 w 1554"/>
                <a:gd name="T51" fmla="*/ 0 h 2894"/>
                <a:gd name="T52" fmla="*/ 1 w 1554"/>
                <a:gd name="T53" fmla="*/ 0 h 2894"/>
                <a:gd name="T54" fmla="*/ 1 w 1554"/>
                <a:gd name="T55" fmla="*/ 0 h 2894"/>
                <a:gd name="T56" fmla="*/ 1 w 1554"/>
                <a:gd name="T57" fmla="*/ 0 h 2894"/>
                <a:gd name="T58" fmla="*/ 1 w 1554"/>
                <a:gd name="T59" fmla="*/ 0 h 2894"/>
                <a:gd name="T60" fmla="*/ 1 w 1554"/>
                <a:gd name="T61" fmla="*/ 0 h 2894"/>
                <a:gd name="T62" fmla="*/ 1 w 1554"/>
                <a:gd name="T63" fmla="*/ 0 h 2894"/>
                <a:gd name="T64" fmla="*/ 1 w 1554"/>
                <a:gd name="T65" fmla="*/ 0 h 2894"/>
                <a:gd name="T66" fmla="*/ 0 w 1554"/>
                <a:gd name="T67" fmla="*/ 0 h 2894"/>
                <a:gd name="T68" fmla="*/ 1 w 1554"/>
                <a:gd name="T69" fmla="*/ 0 h 2894"/>
                <a:gd name="T70" fmla="*/ 1 w 1554"/>
                <a:gd name="T71" fmla="*/ 0 h 289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54"/>
                <a:gd name="T109" fmla="*/ 0 h 2894"/>
                <a:gd name="T110" fmla="*/ 1554 w 1554"/>
                <a:gd name="T111" fmla="*/ 2894 h 289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54" h="2894">
                  <a:moveTo>
                    <a:pt x="1486" y="2887"/>
                  </a:moveTo>
                  <a:lnTo>
                    <a:pt x="1515" y="2876"/>
                  </a:lnTo>
                  <a:lnTo>
                    <a:pt x="1535" y="2838"/>
                  </a:lnTo>
                  <a:lnTo>
                    <a:pt x="1554" y="2707"/>
                  </a:lnTo>
                  <a:lnTo>
                    <a:pt x="1554" y="2665"/>
                  </a:lnTo>
                  <a:lnTo>
                    <a:pt x="1553" y="2618"/>
                  </a:lnTo>
                  <a:lnTo>
                    <a:pt x="1547" y="2519"/>
                  </a:lnTo>
                  <a:lnTo>
                    <a:pt x="1517" y="2295"/>
                  </a:lnTo>
                  <a:lnTo>
                    <a:pt x="1424" y="1841"/>
                  </a:lnTo>
                  <a:lnTo>
                    <a:pt x="1323" y="1529"/>
                  </a:lnTo>
                  <a:lnTo>
                    <a:pt x="1284" y="1492"/>
                  </a:lnTo>
                  <a:lnTo>
                    <a:pt x="1237" y="1467"/>
                  </a:lnTo>
                  <a:lnTo>
                    <a:pt x="1028" y="1373"/>
                  </a:lnTo>
                  <a:lnTo>
                    <a:pt x="976" y="1323"/>
                  </a:lnTo>
                  <a:lnTo>
                    <a:pt x="939" y="1245"/>
                  </a:lnTo>
                  <a:lnTo>
                    <a:pt x="923" y="1193"/>
                  </a:lnTo>
                  <a:lnTo>
                    <a:pt x="924" y="1170"/>
                  </a:lnTo>
                  <a:lnTo>
                    <a:pt x="933" y="1137"/>
                  </a:lnTo>
                  <a:lnTo>
                    <a:pt x="1020" y="953"/>
                  </a:lnTo>
                  <a:lnTo>
                    <a:pt x="1055" y="848"/>
                  </a:lnTo>
                  <a:lnTo>
                    <a:pt x="1071" y="786"/>
                  </a:lnTo>
                  <a:lnTo>
                    <a:pt x="1077" y="739"/>
                  </a:lnTo>
                  <a:lnTo>
                    <a:pt x="1077" y="702"/>
                  </a:lnTo>
                  <a:lnTo>
                    <a:pt x="1077" y="677"/>
                  </a:lnTo>
                  <a:lnTo>
                    <a:pt x="1076" y="647"/>
                  </a:lnTo>
                  <a:lnTo>
                    <a:pt x="1067" y="507"/>
                  </a:lnTo>
                  <a:lnTo>
                    <a:pt x="1035" y="280"/>
                  </a:lnTo>
                  <a:lnTo>
                    <a:pt x="941" y="128"/>
                  </a:lnTo>
                  <a:lnTo>
                    <a:pt x="830" y="4"/>
                  </a:lnTo>
                  <a:lnTo>
                    <a:pt x="814" y="0"/>
                  </a:lnTo>
                  <a:lnTo>
                    <a:pt x="792" y="0"/>
                  </a:lnTo>
                  <a:lnTo>
                    <a:pt x="749" y="16"/>
                  </a:lnTo>
                  <a:lnTo>
                    <a:pt x="723" y="39"/>
                  </a:lnTo>
                  <a:lnTo>
                    <a:pt x="720" y="48"/>
                  </a:lnTo>
                  <a:lnTo>
                    <a:pt x="729" y="58"/>
                  </a:lnTo>
                  <a:lnTo>
                    <a:pt x="700" y="23"/>
                  </a:lnTo>
                  <a:lnTo>
                    <a:pt x="664" y="6"/>
                  </a:lnTo>
                  <a:lnTo>
                    <a:pt x="646" y="3"/>
                  </a:lnTo>
                  <a:lnTo>
                    <a:pt x="630" y="13"/>
                  </a:lnTo>
                  <a:lnTo>
                    <a:pt x="543" y="110"/>
                  </a:lnTo>
                  <a:lnTo>
                    <a:pt x="462" y="224"/>
                  </a:lnTo>
                  <a:lnTo>
                    <a:pt x="452" y="417"/>
                  </a:lnTo>
                  <a:lnTo>
                    <a:pt x="452" y="540"/>
                  </a:lnTo>
                  <a:lnTo>
                    <a:pt x="448" y="621"/>
                  </a:lnTo>
                  <a:lnTo>
                    <a:pt x="432" y="660"/>
                  </a:lnTo>
                  <a:lnTo>
                    <a:pt x="418" y="703"/>
                  </a:lnTo>
                  <a:lnTo>
                    <a:pt x="418" y="728"/>
                  </a:lnTo>
                  <a:lnTo>
                    <a:pt x="416" y="750"/>
                  </a:lnTo>
                  <a:lnTo>
                    <a:pt x="416" y="773"/>
                  </a:lnTo>
                  <a:lnTo>
                    <a:pt x="416" y="806"/>
                  </a:lnTo>
                  <a:lnTo>
                    <a:pt x="452" y="875"/>
                  </a:lnTo>
                  <a:lnTo>
                    <a:pt x="489" y="946"/>
                  </a:lnTo>
                  <a:lnTo>
                    <a:pt x="538" y="1069"/>
                  </a:lnTo>
                  <a:lnTo>
                    <a:pt x="553" y="1132"/>
                  </a:lnTo>
                  <a:lnTo>
                    <a:pt x="550" y="1163"/>
                  </a:lnTo>
                  <a:lnTo>
                    <a:pt x="552" y="1187"/>
                  </a:lnTo>
                  <a:lnTo>
                    <a:pt x="553" y="1225"/>
                  </a:lnTo>
                  <a:lnTo>
                    <a:pt x="547" y="1259"/>
                  </a:lnTo>
                  <a:lnTo>
                    <a:pt x="530" y="1285"/>
                  </a:lnTo>
                  <a:lnTo>
                    <a:pt x="478" y="1330"/>
                  </a:lnTo>
                  <a:lnTo>
                    <a:pt x="423" y="1372"/>
                  </a:lnTo>
                  <a:lnTo>
                    <a:pt x="327" y="1375"/>
                  </a:lnTo>
                  <a:lnTo>
                    <a:pt x="211" y="1398"/>
                  </a:lnTo>
                  <a:lnTo>
                    <a:pt x="90" y="1490"/>
                  </a:lnTo>
                  <a:lnTo>
                    <a:pt x="56" y="1622"/>
                  </a:lnTo>
                  <a:lnTo>
                    <a:pt x="33" y="1763"/>
                  </a:lnTo>
                  <a:lnTo>
                    <a:pt x="4" y="2369"/>
                  </a:lnTo>
                  <a:lnTo>
                    <a:pt x="0" y="2852"/>
                  </a:lnTo>
                  <a:lnTo>
                    <a:pt x="471" y="2886"/>
                  </a:lnTo>
                  <a:lnTo>
                    <a:pt x="948" y="2894"/>
                  </a:lnTo>
                  <a:lnTo>
                    <a:pt x="1213" y="2894"/>
                  </a:lnTo>
                  <a:lnTo>
                    <a:pt x="1486" y="2887"/>
                  </a:lnTo>
                  <a:close/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60" name="Freeform 5"/>
            <p:cNvSpPr>
              <a:spLocks/>
            </p:cNvSpPr>
            <p:nvPr/>
          </p:nvSpPr>
          <p:spPr bwMode="auto">
            <a:xfrm>
              <a:off x="4205" y="1742"/>
              <a:ext cx="789" cy="940"/>
            </a:xfrm>
            <a:custGeom>
              <a:avLst/>
              <a:gdLst>
                <a:gd name="T0" fmla="*/ 1 w 1577"/>
                <a:gd name="T1" fmla="*/ 0 h 2821"/>
                <a:gd name="T2" fmla="*/ 0 w 1577"/>
                <a:gd name="T3" fmla="*/ 0 h 2821"/>
                <a:gd name="T4" fmla="*/ 1 w 1577"/>
                <a:gd name="T5" fmla="*/ 0 h 2821"/>
                <a:gd name="T6" fmla="*/ 1 w 1577"/>
                <a:gd name="T7" fmla="*/ 0 h 2821"/>
                <a:gd name="T8" fmla="*/ 1 w 1577"/>
                <a:gd name="T9" fmla="*/ 0 h 2821"/>
                <a:gd name="T10" fmla="*/ 1 w 1577"/>
                <a:gd name="T11" fmla="*/ 0 h 2821"/>
                <a:gd name="T12" fmla="*/ 1 w 1577"/>
                <a:gd name="T13" fmla="*/ 0 h 2821"/>
                <a:gd name="T14" fmla="*/ 1 w 1577"/>
                <a:gd name="T15" fmla="*/ 0 h 2821"/>
                <a:gd name="T16" fmla="*/ 1 w 1577"/>
                <a:gd name="T17" fmla="*/ 0 h 2821"/>
                <a:gd name="T18" fmla="*/ 1 w 1577"/>
                <a:gd name="T19" fmla="*/ 0 h 2821"/>
                <a:gd name="T20" fmla="*/ 1 w 1577"/>
                <a:gd name="T21" fmla="*/ 0 h 2821"/>
                <a:gd name="T22" fmla="*/ 1 w 1577"/>
                <a:gd name="T23" fmla="*/ 0 h 2821"/>
                <a:gd name="T24" fmla="*/ 1 w 1577"/>
                <a:gd name="T25" fmla="*/ 0 h 2821"/>
                <a:gd name="T26" fmla="*/ 1 w 1577"/>
                <a:gd name="T27" fmla="*/ 0 h 2821"/>
                <a:gd name="T28" fmla="*/ 1 w 1577"/>
                <a:gd name="T29" fmla="*/ 0 h 2821"/>
                <a:gd name="T30" fmla="*/ 1 w 1577"/>
                <a:gd name="T31" fmla="*/ 0 h 2821"/>
                <a:gd name="T32" fmla="*/ 1 w 1577"/>
                <a:gd name="T33" fmla="*/ 0 h 2821"/>
                <a:gd name="T34" fmla="*/ 1 w 1577"/>
                <a:gd name="T35" fmla="*/ 0 h 2821"/>
                <a:gd name="T36" fmla="*/ 1 w 1577"/>
                <a:gd name="T37" fmla="*/ 0 h 2821"/>
                <a:gd name="T38" fmla="*/ 1 w 1577"/>
                <a:gd name="T39" fmla="*/ 0 h 2821"/>
                <a:gd name="T40" fmla="*/ 1 w 1577"/>
                <a:gd name="T41" fmla="*/ 0 h 2821"/>
                <a:gd name="T42" fmla="*/ 1 w 1577"/>
                <a:gd name="T43" fmla="*/ 0 h 2821"/>
                <a:gd name="T44" fmla="*/ 1 w 1577"/>
                <a:gd name="T45" fmla="*/ 0 h 2821"/>
                <a:gd name="T46" fmla="*/ 1 w 1577"/>
                <a:gd name="T47" fmla="*/ 0 h 2821"/>
                <a:gd name="T48" fmla="*/ 1 w 1577"/>
                <a:gd name="T49" fmla="*/ 0 h 2821"/>
                <a:gd name="T50" fmla="*/ 1 w 1577"/>
                <a:gd name="T51" fmla="*/ 0 h 2821"/>
                <a:gd name="T52" fmla="*/ 1 w 1577"/>
                <a:gd name="T53" fmla="*/ 0 h 2821"/>
                <a:gd name="T54" fmla="*/ 1 w 1577"/>
                <a:gd name="T55" fmla="*/ 0 h 2821"/>
                <a:gd name="T56" fmla="*/ 1 w 1577"/>
                <a:gd name="T57" fmla="*/ 0 h 2821"/>
                <a:gd name="T58" fmla="*/ 1 w 1577"/>
                <a:gd name="T59" fmla="*/ 0 h 2821"/>
                <a:gd name="T60" fmla="*/ 1 w 1577"/>
                <a:gd name="T61" fmla="*/ 0 h 2821"/>
                <a:gd name="T62" fmla="*/ 1 w 1577"/>
                <a:gd name="T63" fmla="*/ 0 h 2821"/>
                <a:gd name="T64" fmla="*/ 1 w 1577"/>
                <a:gd name="T65" fmla="*/ 0 h 2821"/>
                <a:gd name="T66" fmla="*/ 1 w 1577"/>
                <a:gd name="T67" fmla="*/ 0 h 282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77"/>
                <a:gd name="T103" fmla="*/ 0 h 2821"/>
                <a:gd name="T104" fmla="*/ 1577 w 1577"/>
                <a:gd name="T105" fmla="*/ 2821 h 282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77" h="2821">
                  <a:moveTo>
                    <a:pt x="31" y="2790"/>
                  </a:moveTo>
                  <a:lnTo>
                    <a:pt x="17" y="2757"/>
                  </a:lnTo>
                  <a:lnTo>
                    <a:pt x="7" y="2669"/>
                  </a:lnTo>
                  <a:lnTo>
                    <a:pt x="0" y="2396"/>
                  </a:lnTo>
                  <a:lnTo>
                    <a:pt x="14" y="1941"/>
                  </a:lnTo>
                  <a:lnTo>
                    <a:pt x="31" y="1831"/>
                  </a:lnTo>
                  <a:lnTo>
                    <a:pt x="60" y="1732"/>
                  </a:lnTo>
                  <a:lnTo>
                    <a:pt x="188" y="1521"/>
                  </a:lnTo>
                  <a:lnTo>
                    <a:pt x="260" y="1485"/>
                  </a:lnTo>
                  <a:lnTo>
                    <a:pt x="300" y="1463"/>
                  </a:lnTo>
                  <a:lnTo>
                    <a:pt x="319" y="1434"/>
                  </a:lnTo>
                  <a:lnTo>
                    <a:pt x="310" y="1405"/>
                  </a:lnTo>
                  <a:lnTo>
                    <a:pt x="291" y="1371"/>
                  </a:lnTo>
                  <a:lnTo>
                    <a:pt x="261" y="1306"/>
                  </a:lnTo>
                  <a:lnTo>
                    <a:pt x="261" y="1278"/>
                  </a:lnTo>
                  <a:lnTo>
                    <a:pt x="267" y="1246"/>
                  </a:lnTo>
                  <a:lnTo>
                    <a:pt x="288" y="1174"/>
                  </a:lnTo>
                  <a:lnTo>
                    <a:pt x="327" y="1041"/>
                  </a:lnTo>
                  <a:lnTo>
                    <a:pt x="331" y="894"/>
                  </a:lnTo>
                  <a:lnTo>
                    <a:pt x="331" y="855"/>
                  </a:lnTo>
                  <a:lnTo>
                    <a:pt x="331" y="835"/>
                  </a:lnTo>
                  <a:lnTo>
                    <a:pt x="330" y="813"/>
                  </a:lnTo>
                  <a:lnTo>
                    <a:pt x="327" y="745"/>
                  </a:lnTo>
                  <a:lnTo>
                    <a:pt x="305" y="612"/>
                  </a:lnTo>
                  <a:lnTo>
                    <a:pt x="294" y="542"/>
                  </a:lnTo>
                  <a:lnTo>
                    <a:pt x="291" y="510"/>
                  </a:lnTo>
                  <a:lnTo>
                    <a:pt x="290" y="482"/>
                  </a:lnTo>
                  <a:lnTo>
                    <a:pt x="319" y="329"/>
                  </a:lnTo>
                  <a:lnTo>
                    <a:pt x="372" y="185"/>
                  </a:lnTo>
                  <a:lnTo>
                    <a:pt x="455" y="74"/>
                  </a:lnTo>
                  <a:lnTo>
                    <a:pt x="508" y="25"/>
                  </a:lnTo>
                  <a:lnTo>
                    <a:pt x="556" y="0"/>
                  </a:lnTo>
                  <a:lnTo>
                    <a:pt x="584" y="10"/>
                  </a:lnTo>
                  <a:lnTo>
                    <a:pt x="614" y="29"/>
                  </a:lnTo>
                  <a:lnTo>
                    <a:pt x="696" y="75"/>
                  </a:lnTo>
                  <a:lnTo>
                    <a:pt x="725" y="64"/>
                  </a:lnTo>
                  <a:lnTo>
                    <a:pt x="756" y="55"/>
                  </a:lnTo>
                  <a:lnTo>
                    <a:pt x="801" y="87"/>
                  </a:lnTo>
                  <a:lnTo>
                    <a:pt x="852" y="144"/>
                  </a:lnTo>
                  <a:lnTo>
                    <a:pt x="931" y="274"/>
                  </a:lnTo>
                  <a:lnTo>
                    <a:pt x="979" y="420"/>
                  </a:lnTo>
                  <a:lnTo>
                    <a:pt x="1015" y="581"/>
                  </a:lnTo>
                  <a:lnTo>
                    <a:pt x="1058" y="900"/>
                  </a:lnTo>
                  <a:lnTo>
                    <a:pt x="1065" y="1150"/>
                  </a:lnTo>
                  <a:lnTo>
                    <a:pt x="1070" y="1236"/>
                  </a:lnTo>
                  <a:lnTo>
                    <a:pt x="1072" y="1284"/>
                  </a:lnTo>
                  <a:lnTo>
                    <a:pt x="1072" y="1306"/>
                  </a:lnTo>
                  <a:lnTo>
                    <a:pt x="1071" y="1326"/>
                  </a:lnTo>
                  <a:lnTo>
                    <a:pt x="1064" y="1358"/>
                  </a:lnTo>
                  <a:lnTo>
                    <a:pt x="1058" y="1392"/>
                  </a:lnTo>
                  <a:lnTo>
                    <a:pt x="1073" y="1423"/>
                  </a:lnTo>
                  <a:lnTo>
                    <a:pt x="1103" y="1454"/>
                  </a:lnTo>
                  <a:lnTo>
                    <a:pt x="1163" y="1501"/>
                  </a:lnTo>
                  <a:lnTo>
                    <a:pt x="1307" y="1616"/>
                  </a:lnTo>
                  <a:lnTo>
                    <a:pt x="1563" y="2106"/>
                  </a:lnTo>
                  <a:lnTo>
                    <a:pt x="1571" y="2210"/>
                  </a:lnTo>
                  <a:lnTo>
                    <a:pt x="1564" y="2226"/>
                  </a:lnTo>
                  <a:lnTo>
                    <a:pt x="1563" y="2256"/>
                  </a:lnTo>
                  <a:lnTo>
                    <a:pt x="1563" y="2281"/>
                  </a:lnTo>
                  <a:lnTo>
                    <a:pt x="1563" y="2315"/>
                  </a:lnTo>
                  <a:lnTo>
                    <a:pt x="1574" y="2617"/>
                  </a:lnTo>
                  <a:lnTo>
                    <a:pt x="1577" y="2751"/>
                  </a:lnTo>
                  <a:lnTo>
                    <a:pt x="1577" y="2775"/>
                  </a:lnTo>
                  <a:lnTo>
                    <a:pt x="1576" y="2793"/>
                  </a:lnTo>
                  <a:lnTo>
                    <a:pt x="1570" y="2809"/>
                  </a:lnTo>
                  <a:lnTo>
                    <a:pt x="763" y="2821"/>
                  </a:lnTo>
                  <a:lnTo>
                    <a:pt x="366" y="2816"/>
                  </a:lnTo>
                  <a:lnTo>
                    <a:pt x="31" y="2790"/>
                  </a:lnTo>
                  <a:close/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61" name="Freeform 6"/>
            <p:cNvSpPr>
              <a:spLocks/>
            </p:cNvSpPr>
            <p:nvPr/>
          </p:nvSpPr>
          <p:spPr bwMode="auto">
            <a:xfrm>
              <a:off x="3800" y="1869"/>
              <a:ext cx="946" cy="925"/>
            </a:xfrm>
            <a:custGeom>
              <a:avLst/>
              <a:gdLst>
                <a:gd name="T0" fmla="*/ 0 w 1891"/>
                <a:gd name="T1" fmla="*/ 0 h 2775"/>
                <a:gd name="T2" fmla="*/ 1 w 1891"/>
                <a:gd name="T3" fmla="*/ 0 h 2775"/>
                <a:gd name="T4" fmla="*/ 1 w 1891"/>
                <a:gd name="T5" fmla="*/ 0 h 2775"/>
                <a:gd name="T6" fmla="*/ 1 w 1891"/>
                <a:gd name="T7" fmla="*/ 0 h 2775"/>
                <a:gd name="T8" fmla="*/ 1 w 1891"/>
                <a:gd name="T9" fmla="*/ 0 h 2775"/>
                <a:gd name="T10" fmla="*/ 1 w 1891"/>
                <a:gd name="T11" fmla="*/ 0 h 2775"/>
                <a:gd name="T12" fmla="*/ 1 w 1891"/>
                <a:gd name="T13" fmla="*/ 0 h 2775"/>
                <a:gd name="T14" fmla="*/ 1 w 1891"/>
                <a:gd name="T15" fmla="*/ 0 h 2775"/>
                <a:gd name="T16" fmla="*/ 1 w 1891"/>
                <a:gd name="T17" fmla="*/ 0 h 2775"/>
                <a:gd name="T18" fmla="*/ 1 w 1891"/>
                <a:gd name="T19" fmla="*/ 0 h 2775"/>
                <a:gd name="T20" fmla="*/ 1 w 1891"/>
                <a:gd name="T21" fmla="*/ 0 h 2775"/>
                <a:gd name="T22" fmla="*/ 1 w 1891"/>
                <a:gd name="T23" fmla="*/ 0 h 2775"/>
                <a:gd name="T24" fmla="*/ 1 w 1891"/>
                <a:gd name="T25" fmla="*/ 0 h 2775"/>
                <a:gd name="T26" fmla="*/ 1 w 1891"/>
                <a:gd name="T27" fmla="*/ 0 h 2775"/>
                <a:gd name="T28" fmla="*/ 1 w 1891"/>
                <a:gd name="T29" fmla="*/ 0 h 2775"/>
                <a:gd name="T30" fmla="*/ 1 w 1891"/>
                <a:gd name="T31" fmla="*/ 0 h 2775"/>
                <a:gd name="T32" fmla="*/ 1 w 1891"/>
                <a:gd name="T33" fmla="*/ 0 h 2775"/>
                <a:gd name="T34" fmla="*/ 1 w 1891"/>
                <a:gd name="T35" fmla="*/ 0 h 2775"/>
                <a:gd name="T36" fmla="*/ 1 w 1891"/>
                <a:gd name="T37" fmla="*/ 0 h 2775"/>
                <a:gd name="T38" fmla="*/ 1 w 1891"/>
                <a:gd name="T39" fmla="*/ 0 h 2775"/>
                <a:gd name="T40" fmla="*/ 1 w 1891"/>
                <a:gd name="T41" fmla="*/ 0 h 2775"/>
                <a:gd name="T42" fmla="*/ 1 w 1891"/>
                <a:gd name="T43" fmla="*/ 0 h 2775"/>
                <a:gd name="T44" fmla="*/ 1 w 1891"/>
                <a:gd name="T45" fmla="*/ 0 h 2775"/>
                <a:gd name="T46" fmla="*/ 1 w 1891"/>
                <a:gd name="T47" fmla="*/ 0 h 2775"/>
                <a:gd name="T48" fmla="*/ 1 w 1891"/>
                <a:gd name="T49" fmla="*/ 0 h 2775"/>
                <a:gd name="T50" fmla="*/ 1 w 1891"/>
                <a:gd name="T51" fmla="*/ 0 h 2775"/>
                <a:gd name="T52" fmla="*/ 1 w 1891"/>
                <a:gd name="T53" fmla="*/ 0 h 2775"/>
                <a:gd name="T54" fmla="*/ 1 w 1891"/>
                <a:gd name="T55" fmla="*/ 0 h 2775"/>
                <a:gd name="T56" fmla="*/ 1 w 1891"/>
                <a:gd name="T57" fmla="*/ 0 h 2775"/>
                <a:gd name="T58" fmla="*/ 1 w 1891"/>
                <a:gd name="T59" fmla="*/ 0 h 2775"/>
                <a:gd name="T60" fmla="*/ 1 w 1891"/>
                <a:gd name="T61" fmla="*/ 0 h 2775"/>
                <a:gd name="T62" fmla="*/ 1 w 1891"/>
                <a:gd name="T63" fmla="*/ 0 h 2775"/>
                <a:gd name="T64" fmla="*/ 1 w 1891"/>
                <a:gd name="T65" fmla="*/ 0 h 2775"/>
                <a:gd name="T66" fmla="*/ 1 w 1891"/>
                <a:gd name="T67" fmla="*/ 0 h 2775"/>
                <a:gd name="T68" fmla="*/ 1 w 1891"/>
                <a:gd name="T69" fmla="*/ 0 h 2775"/>
                <a:gd name="T70" fmla="*/ 1 w 1891"/>
                <a:gd name="T71" fmla="*/ 0 h 2775"/>
                <a:gd name="T72" fmla="*/ 1 w 1891"/>
                <a:gd name="T73" fmla="*/ 0 h 2775"/>
                <a:gd name="T74" fmla="*/ 0 w 1891"/>
                <a:gd name="T75" fmla="*/ 0 h 277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91"/>
                <a:gd name="T115" fmla="*/ 0 h 2775"/>
                <a:gd name="T116" fmla="*/ 1891 w 1891"/>
                <a:gd name="T117" fmla="*/ 2775 h 277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91" h="2775">
                  <a:moveTo>
                    <a:pt x="0" y="2723"/>
                  </a:moveTo>
                  <a:lnTo>
                    <a:pt x="86" y="1843"/>
                  </a:lnTo>
                  <a:lnTo>
                    <a:pt x="136" y="1713"/>
                  </a:lnTo>
                  <a:lnTo>
                    <a:pt x="212" y="1528"/>
                  </a:lnTo>
                  <a:lnTo>
                    <a:pt x="301" y="1508"/>
                  </a:lnTo>
                  <a:lnTo>
                    <a:pt x="477" y="1473"/>
                  </a:lnTo>
                  <a:lnTo>
                    <a:pt x="562" y="1426"/>
                  </a:lnTo>
                  <a:lnTo>
                    <a:pt x="633" y="1368"/>
                  </a:lnTo>
                  <a:lnTo>
                    <a:pt x="660" y="1209"/>
                  </a:lnTo>
                  <a:lnTo>
                    <a:pt x="575" y="997"/>
                  </a:lnTo>
                  <a:lnTo>
                    <a:pt x="519" y="978"/>
                  </a:lnTo>
                  <a:lnTo>
                    <a:pt x="468" y="748"/>
                  </a:lnTo>
                  <a:lnTo>
                    <a:pt x="503" y="689"/>
                  </a:lnTo>
                  <a:lnTo>
                    <a:pt x="487" y="462"/>
                  </a:lnTo>
                  <a:lnTo>
                    <a:pt x="493" y="249"/>
                  </a:lnTo>
                  <a:lnTo>
                    <a:pt x="554" y="165"/>
                  </a:lnTo>
                  <a:lnTo>
                    <a:pt x="679" y="21"/>
                  </a:lnTo>
                  <a:lnTo>
                    <a:pt x="779" y="0"/>
                  </a:lnTo>
                  <a:lnTo>
                    <a:pt x="910" y="0"/>
                  </a:lnTo>
                  <a:lnTo>
                    <a:pt x="1012" y="58"/>
                  </a:lnTo>
                  <a:lnTo>
                    <a:pt x="1097" y="165"/>
                  </a:lnTo>
                  <a:lnTo>
                    <a:pt x="1154" y="341"/>
                  </a:lnTo>
                  <a:lnTo>
                    <a:pt x="1167" y="496"/>
                  </a:lnTo>
                  <a:lnTo>
                    <a:pt x="1167" y="629"/>
                  </a:lnTo>
                  <a:lnTo>
                    <a:pt x="1220" y="652"/>
                  </a:lnTo>
                  <a:lnTo>
                    <a:pt x="1202" y="865"/>
                  </a:lnTo>
                  <a:lnTo>
                    <a:pt x="1130" y="903"/>
                  </a:lnTo>
                  <a:lnTo>
                    <a:pt x="1112" y="1033"/>
                  </a:lnTo>
                  <a:lnTo>
                    <a:pt x="1086" y="1179"/>
                  </a:lnTo>
                  <a:lnTo>
                    <a:pt x="1104" y="1293"/>
                  </a:lnTo>
                  <a:lnTo>
                    <a:pt x="1197" y="1368"/>
                  </a:lnTo>
                  <a:lnTo>
                    <a:pt x="1321" y="1411"/>
                  </a:lnTo>
                  <a:lnTo>
                    <a:pt x="1497" y="1448"/>
                  </a:lnTo>
                  <a:lnTo>
                    <a:pt x="1620" y="1459"/>
                  </a:lnTo>
                  <a:lnTo>
                    <a:pt x="1687" y="1579"/>
                  </a:lnTo>
                  <a:lnTo>
                    <a:pt x="1738" y="1687"/>
                  </a:lnTo>
                  <a:lnTo>
                    <a:pt x="1891" y="2775"/>
                  </a:lnTo>
                  <a:lnTo>
                    <a:pt x="0" y="2723"/>
                  </a:lnTo>
                  <a:close/>
                </a:path>
              </a:pathLst>
            </a:custGeom>
            <a:solidFill>
              <a:srgbClr val="808080"/>
            </a:solidFill>
            <a:ln w="1588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462" name="Freeform 7"/>
            <p:cNvSpPr>
              <a:spLocks/>
            </p:cNvSpPr>
            <p:nvPr/>
          </p:nvSpPr>
          <p:spPr bwMode="auto">
            <a:xfrm>
              <a:off x="1544" y="1762"/>
              <a:ext cx="739" cy="982"/>
            </a:xfrm>
            <a:custGeom>
              <a:avLst/>
              <a:gdLst>
                <a:gd name="T0" fmla="*/ 0 w 1479"/>
                <a:gd name="T1" fmla="*/ 0 h 2946"/>
                <a:gd name="T2" fmla="*/ 0 w 1479"/>
                <a:gd name="T3" fmla="*/ 0 h 2946"/>
                <a:gd name="T4" fmla="*/ 0 w 1479"/>
                <a:gd name="T5" fmla="*/ 0 h 2946"/>
                <a:gd name="T6" fmla="*/ 0 w 1479"/>
                <a:gd name="T7" fmla="*/ 0 h 2946"/>
                <a:gd name="T8" fmla="*/ 0 w 1479"/>
                <a:gd name="T9" fmla="*/ 0 h 2946"/>
                <a:gd name="T10" fmla="*/ 0 w 1479"/>
                <a:gd name="T11" fmla="*/ 0 h 2946"/>
                <a:gd name="T12" fmla="*/ 0 w 1479"/>
                <a:gd name="T13" fmla="*/ 0 h 2946"/>
                <a:gd name="T14" fmla="*/ 0 w 1479"/>
                <a:gd name="T15" fmla="*/ 0 h 2946"/>
                <a:gd name="T16" fmla="*/ 0 w 1479"/>
                <a:gd name="T17" fmla="*/ 0 h 2946"/>
                <a:gd name="T18" fmla="*/ 0 w 1479"/>
                <a:gd name="T19" fmla="*/ 0 h 2946"/>
                <a:gd name="T20" fmla="*/ 0 w 1479"/>
                <a:gd name="T21" fmla="*/ 0 h 2946"/>
                <a:gd name="T22" fmla="*/ 0 w 1479"/>
                <a:gd name="T23" fmla="*/ 0 h 2946"/>
                <a:gd name="T24" fmla="*/ 0 w 1479"/>
                <a:gd name="T25" fmla="*/ 0 h 2946"/>
                <a:gd name="T26" fmla="*/ 0 w 1479"/>
                <a:gd name="T27" fmla="*/ 0 h 2946"/>
                <a:gd name="T28" fmla="*/ 0 w 1479"/>
                <a:gd name="T29" fmla="*/ 0 h 2946"/>
                <a:gd name="T30" fmla="*/ 0 w 1479"/>
                <a:gd name="T31" fmla="*/ 0 h 2946"/>
                <a:gd name="T32" fmla="*/ 0 w 1479"/>
                <a:gd name="T33" fmla="*/ 0 h 2946"/>
                <a:gd name="T34" fmla="*/ 0 w 1479"/>
                <a:gd name="T35" fmla="*/ 0 h 2946"/>
                <a:gd name="T36" fmla="*/ 0 w 1479"/>
                <a:gd name="T37" fmla="*/ 0 h 2946"/>
                <a:gd name="T38" fmla="*/ 0 w 1479"/>
                <a:gd name="T39" fmla="*/ 0 h 2946"/>
                <a:gd name="T40" fmla="*/ 0 w 1479"/>
                <a:gd name="T41" fmla="*/ 0 h 2946"/>
                <a:gd name="T42" fmla="*/ 0 w 1479"/>
                <a:gd name="T43" fmla="*/ 0 h 2946"/>
                <a:gd name="T44" fmla="*/ 0 w 1479"/>
                <a:gd name="T45" fmla="*/ 0 h 2946"/>
                <a:gd name="T46" fmla="*/ 0 w 1479"/>
                <a:gd name="T47" fmla="*/ 0 h 2946"/>
                <a:gd name="T48" fmla="*/ 0 w 1479"/>
                <a:gd name="T49" fmla="*/ 0 h 2946"/>
                <a:gd name="T50" fmla="*/ 0 w 1479"/>
                <a:gd name="T51" fmla="*/ 0 h 2946"/>
                <a:gd name="T52" fmla="*/ 0 w 1479"/>
                <a:gd name="T53" fmla="*/ 0 h 2946"/>
                <a:gd name="T54" fmla="*/ 0 w 1479"/>
                <a:gd name="T55" fmla="*/ 0 h 2946"/>
                <a:gd name="T56" fmla="*/ 0 w 1479"/>
                <a:gd name="T57" fmla="*/ 0 h 2946"/>
                <a:gd name="T58" fmla="*/ 0 w 1479"/>
                <a:gd name="T59" fmla="*/ 0 h 2946"/>
                <a:gd name="T60" fmla="*/ 0 w 1479"/>
                <a:gd name="T61" fmla="*/ 0 h 2946"/>
                <a:gd name="T62" fmla="*/ 0 w 1479"/>
                <a:gd name="T63" fmla="*/ 0 h 2946"/>
                <a:gd name="T64" fmla="*/ 0 w 1479"/>
                <a:gd name="T65" fmla="*/ 0 h 2946"/>
                <a:gd name="T66" fmla="*/ 0 w 1479"/>
                <a:gd name="T67" fmla="*/ 0 h 2946"/>
                <a:gd name="T68" fmla="*/ 0 w 1479"/>
                <a:gd name="T69" fmla="*/ 0 h 2946"/>
                <a:gd name="T70" fmla="*/ 0 w 1479"/>
                <a:gd name="T71" fmla="*/ 0 h 2946"/>
                <a:gd name="T72" fmla="*/ 0 w 1479"/>
                <a:gd name="T73" fmla="*/ 0 h 2946"/>
                <a:gd name="T74" fmla="*/ 0 w 1479"/>
                <a:gd name="T75" fmla="*/ 0 h 2946"/>
                <a:gd name="T76" fmla="*/ 0 w 1479"/>
                <a:gd name="T77" fmla="*/ 0 h 294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79"/>
                <a:gd name="T118" fmla="*/ 0 h 2946"/>
                <a:gd name="T119" fmla="*/ 1479 w 1479"/>
                <a:gd name="T120" fmla="*/ 2946 h 294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79" h="2946">
                  <a:moveTo>
                    <a:pt x="0" y="2946"/>
                  </a:moveTo>
                  <a:lnTo>
                    <a:pt x="20" y="1832"/>
                  </a:lnTo>
                  <a:lnTo>
                    <a:pt x="78" y="1502"/>
                  </a:lnTo>
                  <a:lnTo>
                    <a:pt x="195" y="1349"/>
                  </a:lnTo>
                  <a:lnTo>
                    <a:pt x="344" y="1324"/>
                  </a:lnTo>
                  <a:lnTo>
                    <a:pt x="474" y="1275"/>
                  </a:lnTo>
                  <a:lnTo>
                    <a:pt x="528" y="1167"/>
                  </a:lnTo>
                  <a:lnTo>
                    <a:pt x="532" y="1005"/>
                  </a:lnTo>
                  <a:lnTo>
                    <a:pt x="480" y="917"/>
                  </a:lnTo>
                  <a:lnTo>
                    <a:pt x="480" y="865"/>
                  </a:lnTo>
                  <a:lnTo>
                    <a:pt x="436" y="798"/>
                  </a:lnTo>
                  <a:lnTo>
                    <a:pt x="398" y="660"/>
                  </a:lnTo>
                  <a:lnTo>
                    <a:pt x="405" y="635"/>
                  </a:lnTo>
                  <a:lnTo>
                    <a:pt x="367" y="527"/>
                  </a:lnTo>
                  <a:lnTo>
                    <a:pt x="405" y="309"/>
                  </a:lnTo>
                  <a:lnTo>
                    <a:pt x="488" y="206"/>
                  </a:lnTo>
                  <a:lnTo>
                    <a:pt x="584" y="63"/>
                  </a:lnTo>
                  <a:lnTo>
                    <a:pt x="774" y="0"/>
                  </a:lnTo>
                  <a:lnTo>
                    <a:pt x="919" y="108"/>
                  </a:lnTo>
                  <a:lnTo>
                    <a:pt x="971" y="195"/>
                  </a:lnTo>
                  <a:lnTo>
                    <a:pt x="1054" y="238"/>
                  </a:lnTo>
                  <a:lnTo>
                    <a:pt x="1054" y="336"/>
                  </a:lnTo>
                  <a:lnTo>
                    <a:pt x="1063" y="391"/>
                  </a:lnTo>
                  <a:lnTo>
                    <a:pt x="1124" y="499"/>
                  </a:lnTo>
                  <a:lnTo>
                    <a:pt x="1075" y="651"/>
                  </a:lnTo>
                  <a:lnTo>
                    <a:pt x="1083" y="759"/>
                  </a:lnTo>
                  <a:lnTo>
                    <a:pt x="1038" y="865"/>
                  </a:lnTo>
                  <a:lnTo>
                    <a:pt x="1002" y="897"/>
                  </a:lnTo>
                  <a:lnTo>
                    <a:pt x="1002" y="949"/>
                  </a:lnTo>
                  <a:lnTo>
                    <a:pt x="957" y="1070"/>
                  </a:lnTo>
                  <a:lnTo>
                    <a:pt x="926" y="1167"/>
                  </a:lnTo>
                  <a:lnTo>
                    <a:pt x="1018" y="1275"/>
                  </a:lnTo>
                  <a:lnTo>
                    <a:pt x="1175" y="1380"/>
                  </a:lnTo>
                  <a:lnTo>
                    <a:pt x="1340" y="1489"/>
                  </a:lnTo>
                  <a:lnTo>
                    <a:pt x="1416" y="1617"/>
                  </a:lnTo>
                  <a:lnTo>
                    <a:pt x="1447" y="1789"/>
                  </a:lnTo>
                  <a:lnTo>
                    <a:pt x="1470" y="2052"/>
                  </a:lnTo>
                  <a:lnTo>
                    <a:pt x="1479" y="2817"/>
                  </a:lnTo>
                  <a:lnTo>
                    <a:pt x="0" y="2946"/>
                  </a:lnTo>
                  <a:close/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63" name="Freeform 8"/>
            <p:cNvSpPr>
              <a:spLocks/>
            </p:cNvSpPr>
            <p:nvPr/>
          </p:nvSpPr>
          <p:spPr bwMode="auto">
            <a:xfrm>
              <a:off x="2100" y="1704"/>
              <a:ext cx="789" cy="1031"/>
            </a:xfrm>
            <a:custGeom>
              <a:avLst/>
              <a:gdLst>
                <a:gd name="T0" fmla="*/ 1 w 1577"/>
                <a:gd name="T1" fmla="*/ 0 h 3093"/>
                <a:gd name="T2" fmla="*/ 0 w 1577"/>
                <a:gd name="T3" fmla="*/ 0 h 3093"/>
                <a:gd name="T4" fmla="*/ 1 w 1577"/>
                <a:gd name="T5" fmla="*/ 0 h 3093"/>
                <a:gd name="T6" fmla="*/ 1 w 1577"/>
                <a:gd name="T7" fmla="*/ 0 h 3093"/>
                <a:gd name="T8" fmla="*/ 1 w 1577"/>
                <a:gd name="T9" fmla="*/ 0 h 3093"/>
                <a:gd name="T10" fmla="*/ 1 w 1577"/>
                <a:gd name="T11" fmla="*/ 0 h 3093"/>
                <a:gd name="T12" fmla="*/ 1 w 1577"/>
                <a:gd name="T13" fmla="*/ 0 h 3093"/>
                <a:gd name="T14" fmla="*/ 1 w 1577"/>
                <a:gd name="T15" fmla="*/ 0 h 3093"/>
                <a:gd name="T16" fmla="*/ 1 w 1577"/>
                <a:gd name="T17" fmla="*/ 0 h 3093"/>
                <a:gd name="T18" fmla="*/ 1 w 1577"/>
                <a:gd name="T19" fmla="*/ 0 h 3093"/>
                <a:gd name="T20" fmla="*/ 1 w 1577"/>
                <a:gd name="T21" fmla="*/ 0 h 3093"/>
                <a:gd name="T22" fmla="*/ 1 w 1577"/>
                <a:gd name="T23" fmla="*/ 0 h 3093"/>
                <a:gd name="T24" fmla="*/ 1 w 1577"/>
                <a:gd name="T25" fmla="*/ 0 h 3093"/>
                <a:gd name="T26" fmla="*/ 1 w 1577"/>
                <a:gd name="T27" fmla="*/ 0 h 3093"/>
                <a:gd name="T28" fmla="*/ 1 w 1577"/>
                <a:gd name="T29" fmla="*/ 0 h 3093"/>
                <a:gd name="T30" fmla="*/ 1 w 1577"/>
                <a:gd name="T31" fmla="*/ 0 h 3093"/>
                <a:gd name="T32" fmla="*/ 1 w 1577"/>
                <a:gd name="T33" fmla="*/ 0 h 3093"/>
                <a:gd name="T34" fmla="*/ 1 w 1577"/>
                <a:gd name="T35" fmla="*/ 0 h 3093"/>
                <a:gd name="T36" fmla="*/ 1 w 1577"/>
                <a:gd name="T37" fmla="*/ 0 h 3093"/>
                <a:gd name="T38" fmla="*/ 1 w 1577"/>
                <a:gd name="T39" fmla="*/ 0 h 3093"/>
                <a:gd name="T40" fmla="*/ 1 w 1577"/>
                <a:gd name="T41" fmla="*/ 0 h 3093"/>
                <a:gd name="T42" fmla="*/ 1 w 1577"/>
                <a:gd name="T43" fmla="*/ 0 h 3093"/>
                <a:gd name="T44" fmla="*/ 1 w 1577"/>
                <a:gd name="T45" fmla="*/ 0 h 3093"/>
                <a:gd name="T46" fmla="*/ 1 w 1577"/>
                <a:gd name="T47" fmla="*/ 0 h 3093"/>
                <a:gd name="T48" fmla="*/ 1 w 1577"/>
                <a:gd name="T49" fmla="*/ 0 h 3093"/>
                <a:gd name="T50" fmla="*/ 1 w 1577"/>
                <a:gd name="T51" fmla="*/ 0 h 3093"/>
                <a:gd name="T52" fmla="*/ 1 w 1577"/>
                <a:gd name="T53" fmla="*/ 0 h 3093"/>
                <a:gd name="T54" fmla="*/ 1 w 1577"/>
                <a:gd name="T55" fmla="*/ 0 h 3093"/>
                <a:gd name="T56" fmla="*/ 1 w 1577"/>
                <a:gd name="T57" fmla="*/ 0 h 3093"/>
                <a:gd name="T58" fmla="*/ 1 w 1577"/>
                <a:gd name="T59" fmla="*/ 0 h 3093"/>
                <a:gd name="T60" fmla="*/ 1 w 1577"/>
                <a:gd name="T61" fmla="*/ 0 h 3093"/>
                <a:gd name="T62" fmla="*/ 1 w 1577"/>
                <a:gd name="T63" fmla="*/ 0 h 3093"/>
                <a:gd name="T64" fmla="*/ 1 w 1577"/>
                <a:gd name="T65" fmla="*/ 0 h 3093"/>
                <a:gd name="T66" fmla="*/ 1 w 1577"/>
                <a:gd name="T67" fmla="*/ 0 h 30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77"/>
                <a:gd name="T103" fmla="*/ 0 h 3093"/>
                <a:gd name="T104" fmla="*/ 1577 w 1577"/>
                <a:gd name="T105" fmla="*/ 3093 h 309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77" h="3093">
                  <a:moveTo>
                    <a:pt x="31" y="3059"/>
                  </a:moveTo>
                  <a:lnTo>
                    <a:pt x="17" y="3023"/>
                  </a:lnTo>
                  <a:lnTo>
                    <a:pt x="7" y="2927"/>
                  </a:lnTo>
                  <a:lnTo>
                    <a:pt x="0" y="2628"/>
                  </a:lnTo>
                  <a:lnTo>
                    <a:pt x="14" y="2128"/>
                  </a:lnTo>
                  <a:lnTo>
                    <a:pt x="31" y="2008"/>
                  </a:lnTo>
                  <a:lnTo>
                    <a:pt x="60" y="1898"/>
                  </a:lnTo>
                  <a:lnTo>
                    <a:pt x="188" y="1667"/>
                  </a:lnTo>
                  <a:lnTo>
                    <a:pt x="260" y="1627"/>
                  </a:lnTo>
                  <a:lnTo>
                    <a:pt x="300" y="1604"/>
                  </a:lnTo>
                  <a:lnTo>
                    <a:pt x="319" y="1573"/>
                  </a:lnTo>
                  <a:lnTo>
                    <a:pt x="310" y="1541"/>
                  </a:lnTo>
                  <a:lnTo>
                    <a:pt x="291" y="1504"/>
                  </a:lnTo>
                  <a:lnTo>
                    <a:pt x="261" y="1432"/>
                  </a:lnTo>
                  <a:lnTo>
                    <a:pt x="261" y="1401"/>
                  </a:lnTo>
                  <a:lnTo>
                    <a:pt x="268" y="1365"/>
                  </a:lnTo>
                  <a:lnTo>
                    <a:pt x="288" y="1287"/>
                  </a:lnTo>
                  <a:lnTo>
                    <a:pt x="327" y="1143"/>
                  </a:lnTo>
                  <a:lnTo>
                    <a:pt x="331" y="981"/>
                  </a:lnTo>
                  <a:lnTo>
                    <a:pt x="331" y="938"/>
                  </a:lnTo>
                  <a:lnTo>
                    <a:pt x="331" y="916"/>
                  </a:lnTo>
                  <a:lnTo>
                    <a:pt x="330" y="893"/>
                  </a:lnTo>
                  <a:lnTo>
                    <a:pt x="327" y="818"/>
                  </a:lnTo>
                  <a:lnTo>
                    <a:pt x="305" y="672"/>
                  </a:lnTo>
                  <a:lnTo>
                    <a:pt x="294" y="595"/>
                  </a:lnTo>
                  <a:lnTo>
                    <a:pt x="291" y="561"/>
                  </a:lnTo>
                  <a:lnTo>
                    <a:pt x="290" y="529"/>
                  </a:lnTo>
                  <a:lnTo>
                    <a:pt x="319" y="361"/>
                  </a:lnTo>
                  <a:lnTo>
                    <a:pt x="372" y="204"/>
                  </a:lnTo>
                  <a:lnTo>
                    <a:pt x="455" y="83"/>
                  </a:lnTo>
                  <a:lnTo>
                    <a:pt x="508" y="29"/>
                  </a:lnTo>
                  <a:lnTo>
                    <a:pt x="556" y="0"/>
                  </a:lnTo>
                  <a:lnTo>
                    <a:pt x="584" y="10"/>
                  </a:lnTo>
                  <a:lnTo>
                    <a:pt x="614" y="32"/>
                  </a:lnTo>
                  <a:lnTo>
                    <a:pt x="653" y="60"/>
                  </a:lnTo>
                  <a:lnTo>
                    <a:pt x="696" y="83"/>
                  </a:lnTo>
                  <a:lnTo>
                    <a:pt x="726" y="71"/>
                  </a:lnTo>
                  <a:lnTo>
                    <a:pt x="756" y="61"/>
                  </a:lnTo>
                  <a:lnTo>
                    <a:pt x="801" y="96"/>
                  </a:lnTo>
                  <a:lnTo>
                    <a:pt x="852" y="159"/>
                  </a:lnTo>
                  <a:lnTo>
                    <a:pt x="931" y="302"/>
                  </a:lnTo>
                  <a:lnTo>
                    <a:pt x="979" y="463"/>
                  </a:lnTo>
                  <a:lnTo>
                    <a:pt x="1015" y="637"/>
                  </a:lnTo>
                  <a:lnTo>
                    <a:pt x="1058" y="987"/>
                  </a:lnTo>
                  <a:lnTo>
                    <a:pt x="1065" y="1261"/>
                  </a:lnTo>
                  <a:lnTo>
                    <a:pt x="1070" y="1357"/>
                  </a:lnTo>
                  <a:lnTo>
                    <a:pt x="1072" y="1407"/>
                  </a:lnTo>
                  <a:lnTo>
                    <a:pt x="1072" y="1430"/>
                  </a:lnTo>
                  <a:lnTo>
                    <a:pt x="1071" y="1453"/>
                  </a:lnTo>
                  <a:lnTo>
                    <a:pt x="1064" y="1488"/>
                  </a:lnTo>
                  <a:lnTo>
                    <a:pt x="1058" y="1527"/>
                  </a:lnTo>
                  <a:lnTo>
                    <a:pt x="1103" y="1595"/>
                  </a:lnTo>
                  <a:lnTo>
                    <a:pt x="1163" y="1645"/>
                  </a:lnTo>
                  <a:lnTo>
                    <a:pt x="1307" y="1773"/>
                  </a:lnTo>
                  <a:lnTo>
                    <a:pt x="1563" y="2308"/>
                  </a:lnTo>
                  <a:lnTo>
                    <a:pt x="1571" y="2422"/>
                  </a:lnTo>
                  <a:lnTo>
                    <a:pt x="1564" y="2440"/>
                  </a:lnTo>
                  <a:lnTo>
                    <a:pt x="1563" y="2473"/>
                  </a:lnTo>
                  <a:lnTo>
                    <a:pt x="1563" y="2499"/>
                  </a:lnTo>
                  <a:lnTo>
                    <a:pt x="1563" y="2516"/>
                  </a:lnTo>
                  <a:lnTo>
                    <a:pt x="1563" y="2538"/>
                  </a:lnTo>
                  <a:lnTo>
                    <a:pt x="1574" y="2869"/>
                  </a:lnTo>
                  <a:lnTo>
                    <a:pt x="1577" y="3016"/>
                  </a:lnTo>
                  <a:lnTo>
                    <a:pt x="1577" y="3041"/>
                  </a:lnTo>
                  <a:lnTo>
                    <a:pt x="1576" y="3061"/>
                  </a:lnTo>
                  <a:lnTo>
                    <a:pt x="1570" y="3080"/>
                  </a:lnTo>
                  <a:lnTo>
                    <a:pt x="763" y="3093"/>
                  </a:lnTo>
                  <a:lnTo>
                    <a:pt x="366" y="3088"/>
                  </a:lnTo>
                  <a:lnTo>
                    <a:pt x="31" y="3059"/>
                  </a:lnTo>
                  <a:close/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64" name="Freeform 9"/>
            <p:cNvSpPr>
              <a:spLocks/>
            </p:cNvSpPr>
            <p:nvPr/>
          </p:nvSpPr>
          <p:spPr bwMode="auto">
            <a:xfrm rot="-2660175">
              <a:off x="2627" y="1712"/>
              <a:ext cx="812" cy="969"/>
            </a:xfrm>
            <a:custGeom>
              <a:avLst/>
              <a:gdLst>
                <a:gd name="T0" fmla="*/ 1 w 1623"/>
                <a:gd name="T1" fmla="*/ 0 h 2907"/>
                <a:gd name="T2" fmla="*/ 1 w 1623"/>
                <a:gd name="T3" fmla="*/ 0 h 2907"/>
                <a:gd name="T4" fmla="*/ 1 w 1623"/>
                <a:gd name="T5" fmla="*/ 0 h 2907"/>
                <a:gd name="T6" fmla="*/ 1 w 1623"/>
                <a:gd name="T7" fmla="*/ 0 h 2907"/>
                <a:gd name="T8" fmla="*/ 1 w 1623"/>
                <a:gd name="T9" fmla="*/ 0 h 2907"/>
                <a:gd name="T10" fmla="*/ 1 w 1623"/>
                <a:gd name="T11" fmla="*/ 0 h 2907"/>
                <a:gd name="T12" fmla="*/ 1 w 1623"/>
                <a:gd name="T13" fmla="*/ 0 h 2907"/>
                <a:gd name="T14" fmla="*/ 1 w 1623"/>
                <a:gd name="T15" fmla="*/ 0 h 2907"/>
                <a:gd name="T16" fmla="*/ 1 w 1623"/>
                <a:gd name="T17" fmla="*/ 0 h 2907"/>
                <a:gd name="T18" fmla="*/ 1 w 1623"/>
                <a:gd name="T19" fmla="*/ 0 h 2907"/>
                <a:gd name="T20" fmla="*/ 1 w 1623"/>
                <a:gd name="T21" fmla="*/ 0 h 2907"/>
                <a:gd name="T22" fmla="*/ 1 w 1623"/>
                <a:gd name="T23" fmla="*/ 0 h 2907"/>
                <a:gd name="T24" fmla="*/ 1 w 1623"/>
                <a:gd name="T25" fmla="*/ 0 h 2907"/>
                <a:gd name="T26" fmla="*/ 1 w 1623"/>
                <a:gd name="T27" fmla="*/ 0 h 2907"/>
                <a:gd name="T28" fmla="*/ 1 w 1623"/>
                <a:gd name="T29" fmla="*/ 0 h 2907"/>
                <a:gd name="T30" fmla="*/ 1 w 1623"/>
                <a:gd name="T31" fmla="*/ 0 h 2907"/>
                <a:gd name="T32" fmla="*/ 1 w 1623"/>
                <a:gd name="T33" fmla="*/ 0 h 2907"/>
                <a:gd name="T34" fmla="*/ 1 w 1623"/>
                <a:gd name="T35" fmla="*/ 0 h 2907"/>
                <a:gd name="T36" fmla="*/ 1 w 1623"/>
                <a:gd name="T37" fmla="*/ 0 h 2907"/>
                <a:gd name="T38" fmla="*/ 1 w 1623"/>
                <a:gd name="T39" fmla="*/ 0 h 2907"/>
                <a:gd name="T40" fmla="*/ 1 w 1623"/>
                <a:gd name="T41" fmla="*/ 0 h 2907"/>
                <a:gd name="T42" fmla="*/ 1 w 1623"/>
                <a:gd name="T43" fmla="*/ 0 h 2907"/>
                <a:gd name="T44" fmla="*/ 1 w 1623"/>
                <a:gd name="T45" fmla="*/ 0 h 2907"/>
                <a:gd name="T46" fmla="*/ 1 w 1623"/>
                <a:gd name="T47" fmla="*/ 0 h 2907"/>
                <a:gd name="T48" fmla="*/ 1 w 1623"/>
                <a:gd name="T49" fmla="*/ 0 h 2907"/>
                <a:gd name="T50" fmla="*/ 1 w 1623"/>
                <a:gd name="T51" fmla="*/ 0 h 2907"/>
                <a:gd name="T52" fmla="*/ 1 w 1623"/>
                <a:gd name="T53" fmla="*/ 0 h 2907"/>
                <a:gd name="T54" fmla="*/ 1 w 1623"/>
                <a:gd name="T55" fmla="*/ 0 h 2907"/>
                <a:gd name="T56" fmla="*/ 1 w 1623"/>
                <a:gd name="T57" fmla="*/ 0 h 2907"/>
                <a:gd name="T58" fmla="*/ 1 w 1623"/>
                <a:gd name="T59" fmla="*/ 0 h 2907"/>
                <a:gd name="T60" fmla="*/ 1 w 1623"/>
                <a:gd name="T61" fmla="*/ 0 h 2907"/>
                <a:gd name="T62" fmla="*/ 1 w 1623"/>
                <a:gd name="T63" fmla="*/ 0 h 2907"/>
                <a:gd name="T64" fmla="*/ 1 w 1623"/>
                <a:gd name="T65" fmla="*/ 0 h 2907"/>
                <a:gd name="T66" fmla="*/ 1 w 1623"/>
                <a:gd name="T67" fmla="*/ 0 h 2907"/>
                <a:gd name="T68" fmla="*/ 1 w 1623"/>
                <a:gd name="T69" fmla="*/ 0 h 2907"/>
                <a:gd name="T70" fmla="*/ 1 w 1623"/>
                <a:gd name="T71" fmla="*/ 0 h 2907"/>
                <a:gd name="T72" fmla="*/ 1 w 1623"/>
                <a:gd name="T73" fmla="*/ 0 h 2907"/>
                <a:gd name="T74" fmla="*/ 1 w 1623"/>
                <a:gd name="T75" fmla="*/ 0 h 2907"/>
                <a:gd name="T76" fmla="*/ 0 w 1623"/>
                <a:gd name="T77" fmla="*/ 0 h 2907"/>
                <a:gd name="T78" fmla="*/ 1 w 1623"/>
                <a:gd name="T79" fmla="*/ 0 h 2907"/>
                <a:gd name="T80" fmla="*/ 1 w 1623"/>
                <a:gd name="T81" fmla="*/ 0 h 2907"/>
                <a:gd name="T82" fmla="*/ 1 w 1623"/>
                <a:gd name="T83" fmla="*/ 0 h 29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23"/>
                <a:gd name="T127" fmla="*/ 0 h 2907"/>
                <a:gd name="T128" fmla="*/ 1623 w 1623"/>
                <a:gd name="T129" fmla="*/ 2907 h 29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23" h="2907">
                  <a:moveTo>
                    <a:pt x="1538" y="2864"/>
                  </a:moveTo>
                  <a:lnTo>
                    <a:pt x="1570" y="2852"/>
                  </a:lnTo>
                  <a:lnTo>
                    <a:pt x="1595" y="2816"/>
                  </a:lnTo>
                  <a:lnTo>
                    <a:pt x="1620" y="2688"/>
                  </a:lnTo>
                  <a:lnTo>
                    <a:pt x="1623" y="2604"/>
                  </a:lnTo>
                  <a:lnTo>
                    <a:pt x="1623" y="2558"/>
                  </a:lnTo>
                  <a:lnTo>
                    <a:pt x="1621" y="2506"/>
                  </a:lnTo>
                  <a:lnTo>
                    <a:pt x="1601" y="2289"/>
                  </a:lnTo>
                  <a:lnTo>
                    <a:pt x="1522" y="1849"/>
                  </a:lnTo>
                  <a:lnTo>
                    <a:pt x="1475" y="1668"/>
                  </a:lnTo>
                  <a:lnTo>
                    <a:pt x="1427" y="1542"/>
                  </a:lnTo>
                  <a:lnTo>
                    <a:pt x="1372" y="1499"/>
                  </a:lnTo>
                  <a:lnTo>
                    <a:pt x="1308" y="1470"/>
                  </a:lnTo>
                  <a:lnTo>
                    <a:pt x="1128" y="1365"/>
                  </a:lnTo>
                  <a:lnTo>
                    <a:pt x="1022" y="1305"/>
                  </a:lnTo>
                  <a:lnTo>
                    <a:pt x="966" y="1266"/>
                  </a:lnTo>
                  <a:lnTo>
                    <a:pt x="927" y="1219"/>
                  </a:lnTo>
                  <a:lnTo>
                    <a:pt x="913" y="1131"/>
                  </a:lnTo>
                  <a:lnTo>
                    <a:pt x="913" y="1109"/>
                  </a:lnTo>
                  <a:lnTo>
                    <a:pt x="913" y="1083"/>
                  </a:lnTo>
                  <a:lnTo>
                    <a:pt x="922" y="1040"/>
                  </a:lnTo>
                  <a:lnTo>
                    <a:pt x="947" y="940"/>
                  </a:lnTo>
                  <a:lnTo>
                    <a:pt x="1012" y="869"/>
                  </a:lnTo>
                  <a:lnTo>
                    <a:pt x="1034" y="758"/>
                  </a:lnTo>
                  <a:lnTo>
                    <a:pt x="1047" y="640"/>
                  </a:lnTo>
                  <a:lnTo>
                    <a:pt x="1043" y="615"/>
                  </a:lnTo>
                  <a:lnTo>
                    <a:pt x="1032" y="596"/>
                  </a:lnTo>
                  <a:lnTo>
                    <a:pt x="1016" y="549"/>
                  </a:lnTo>
                  <a:lnTo>
                    <a:pt x="1016" y="481"/>
                  </a:lnTo>
                  <a:lnTo>
                    <a:pt x="1012" y="393"/>
                  </a:lnTo>
                  <a:lnTo>
                    <a:pt x="984" y="241"/>
                  </a:lnTo>
                  <a:lnTo>
                    <a:pt x="909" y="133"/>
                  </a:lnTo>
                  <a:lnTo>
                    <a:pt x="817" y="52"/>
                  </a:lnTo>
                  <a:lnTo>
                    <a:pt x="725" y="17"/>
                  </a:lnTo>
                  <a:lnTo>
                    <a:pt x="630" y="0"/>
                  </a:lnTo>
                  <a:lnTo>
                    <a:pt x="614" y="1"/>
                  </a:lnTo>
                  <a:lnTo>
                    <a:pt x="595" y="8"/>
                  </a:lnTo>
                  <a:lnTo>
                    <a:pt x="553" y="36"/>
                  </a:lnTo>
                  <a:lnTo>
                    <a:pt x="480" y="99"/>
                  </a:lnTo>
                  <a:lnTo>
                    <a:pt x="446" y="192"/>
                  </a:lnTo>
                  <a:lnTo>
                    <a:pt x="418" y="299"/>
                  </a:lnTo>
                  <a:lnTo>
                    <a:pt x="412" y="352"/>
                  </a:lnTo>
                  <a:lnTo>
                    <a:pt x="416" y="433"/>
                  </a:lnTo>
                  <a:lnTo>
                    <a:pt x="421" y="515"/>
                  </a:lnTo>
                  <a:lnTo>
                    <a:pt x="422" y="549"/>
                  </a:lnTo>
                  <a:lnTo>
                    <a:pt x="422" y="576"/>
                  </a:lnTo>
                  <a:lnTo>
                    <a:pt x="409" y="596"/>
                  </a:lnTo>
                  <a:lnTo>
                    <a:pt x="400" y="602"/>
                  </a:lnTo>
                  <a:lnTo>
                    <a:pt x="395" y="618"/>
                  </a:lnTo>
                  <a:lnTo>
                    <a:pt x="420" y="830"/>
                  </a:lnTo>
                  <a:lnTo>
                    <a:pt x="453" y="887"/>
                  </a:lnTo>
                  <a:lnTo>
                    <a:pt x="488" y="927"/>
                  </a:lnTo>
                  <a:lnTo>
                    <a:pt x="525" y="1015"/>
                  </a:lnTo>
                  <a:lnTo>
                    <a:pt x="535" y="1035"/>
                  </a:lnTo>
                  <a:lnTo>
                    <a:pt x="542" y="1123"/>
                  </a:lnTo>
                  <a:lnTo>
                    <a:pt x="542" y="1203"/>
                  </a:lnTo>
                  <a:lnTo>
                    <a:pt x="507" y="1236"/>
                  </a:lnTo>
                  <a:lnTo>
                    <a:pt x="445" y="1266"/>
                  </a:lnTo>
                  <a:lnTo>
                    <a:pt x="418" y="1274"/>
                  </a:lnTo>
                  <a:lnTo>
                    <a:pt x="398" y="1274"/>
                  </a:lnTo>
                  <a:lnTo>
                    <a:pt x="377" y="1274"/>
                  </a:lnTo>
                  <a:lnTo>
                    <a:pt x="338" y="1272"/>
                  </a:lnTo>
                  <a:lnTo>
                    <a:pt x="322" y="1272"/>
                  </a:lnTo>
                  <a:lnTo>
                    <a:pt x="307" y="1272"/>
                  </a:lnTo>
                  <a:lnTo>
                    <a:pt x="292" y="1272"/>
                  </a:lnTo>
                  <a:lnTo>
                    <a:pt x="270" y="1272"/>
                  </a:lnTo>
                  <a:lnTo>
                    <a:pt x="214" y="1262"/>
                  </a:lnTo>
                  <a:lnTo>
                    <a:pt x="159" y="1255"/>
                  </a:lnTo>
                  <a:lnTo>
                    <a:pt x="137" y="1253"/>
                  </a:lnTo>
                  <a:lnTo>
                    <a:pt x="118" y="1255"/>
                  </a:lnTo>
                  <a:lnTo>
                    <a:pt x="108" y="1284"/>
                  </a:lnTo>
                  <a:lnTo>
                    <a:pt x="103" y="1344"/>
                  </a:lnTo>
                  <a:lnTo>
                    <a:pt x="89" y="1448"/>
                  </a:lnTo>
                  <a:lnTo>
                    <a:pt x="60" y="1532"/>
                  </a:lnTo>
                  <a:lnTo>
                    <a:pt x="42" y="1626"/>
                  </a:lnTo>
                  <a:lnTo>
                    <a:pt x="4" y="2101"/>
                  </a:lnTo>
                  <a:lnTo>
                    <a:pt x="0" y="2553"/>
                  </a:lnTo>
                  <a:lnTo>
                    <a:pt x="0" y="2780"/>
                  </a:lnTo>
                  <a:lnTo>
                    <a:pt x="4" y="2880"/>
                  </a:lnTo>
                  <a:lnTo>
                    <a:pt x="305" y="2903"/>
                  </a:lnTo>
                  <a:lnTo>
                    <a:pt x="477" y="2907"/>
                  </a:lnTo>
                  <a:lnTo>
                    <a:pt x="568" y="2907"/>
                  </a:lnTo>
                  <a:lnTo>
                    <a:pt x="615" y="2907"/>
                  </a:lnTo>
                  <a:lnTo>
                    <a:pt x="664" y="2907"/>
                  </a:lnTo>
                  <a:lnTo>
                    <a:pt x="1538" y="2864"/>
                  </a:lnTo>
                  <a:close/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65" name="Freeform 10"/>
            <p:cNvSpPr>
              <a:spLocks/>
            </p:cNvSpPr>
            <p:nvPr/>
          </p:nvSpPr>
          <p:spPr bwMode="auto">
            <a:xfrm>
              <a:off x="1546" y="1992"/>
              <a:ext cx="820" cy="1005"/>
            </a:xfrm>
            <a:custGeom>
              <a:avLst/>
              <a:gdLst>
                <a:gd name="T0" fmla="*/ 1 w 1639"/>
                <a:gd name="T1" fmla="*/ 0 h 3014"/>
                <a:gd name="T2" fmla="*/ 1 w 1639"/>
                <a:gd name="T3" fmla="*/ 0 h 3014"/>
                <a:gd name="T4" fmla="*/ 0 w 1639"/>
                <a:gd name="T5" fmla="*/ 0 h 3014"/>
                <a:gd name="T6" fmla="*/ 1 w 1639"/>
                <a:gd name="T7" fmla="*/ 0 h 3014"/>
                <a:gd name="T8" fmla="*/ 1 w 1639"/>
                <a:gd name="T9" fmla="*/ 0 h 3014"/>
                <a:gd name="T10" fmla="*/ 1 w 1639"/>
                <a:gd name="T11" fmla="*/ 0 h 3014"/>
                <a:gd name="T12" fmla="*/ 1 w 1639"/>
                <a:gd name="T13" fmla="*/ 0 h 3014"/>
                <a:gd name="T14" fmla="*/ 1 w 1639"/>
                <a:gd name="T15" fmla="*/ 0 h 3014"/>
                <a:gd name="T16" fmla="*/ 1 w 1639"/>
                <a:gd name="T17" fmla="*/ 0 h 3014"/>
                <a:gd name="T18" fmla="*/ 1 w 1639"/>
                <a:gd name="T19" fmla="*/ 0 h 3014"/>
                <a:gd name="T20" fmla="*/ 1 w 1639"/>
                <a:gd name="T21" fmla="*/ 0 h 3014"/>
                <a:gd name="T22" fmla="*/ 1 w 1639"/>
                <a:gd name="T23" fmla="*/ 0 h 3014"/>
                <a:gd name="T24" fmla="*/ 1 w 1639"/>
                <a:gd name="T25" fmla="*/ 0 h 3014"/>
                <a:gd name="T26" fmla="*/ 1 w 1639"/>
                <a:gd name="T27" fmla="*/ 0 h 3014"/>
                <a:gd name="T28" fmla="*/ 1 w 1639"/>
                <a:gd name="T29" fmla="*/ 0 h 3014"/>
                <a:gd name="T30" fmla="*/ 1 w 1639"/>
                <a:gd name="T31" fmla="*/ 0 h 3014"/>
                <a:gd name="T32" fmla="*/ 1 w 1639"/>
                <a:gd name="T33" fmla="*/ 0 h 3014"/>
                <a:gd name="T34" fmla="*/ 1 w 1639"/>
                <a:gd name="T35" fmla="*/ 0 h 3014"/>
                <a:gd name="T36" fmla="*/ 1 w 1639"/>
                <a:gd name="T37" fmla="*/ 0 h 3014"/>
                <a:gd name="T38" fmla="*/ 1 w 1639"/>
                <a:gd name="T39" fmla="*/ 0 h 3014"/>
                <a:gd name="T40" fmla="*/ 1 w 1639"/>
                <a:gd name="T41" fmla="*/ 0 h 3014"/>
                <a:gd name="T42" fmla="*/ 1 w 1639"/>
                <a:gd name="T43" fmla="*/ 0 h 3014"/>
                <a:gd name="T44" fmla="*/ 1 w 1639"/>
                <a:gd name="T45" fmla="*/ 0 h 3014"/>
                <a:gd name="T46" fmla="*/ 1 w 1639"/>
                <a:gd name="T47" fmla="*/ 0 h 3014"/>
                <a:gd name="T48" fmla="*/ 1 w 1639"/>
                <a:gd name="T49" fmla="*/ 0 h 3014"/>
                <a:gd name="T50" fmla="*/ 1 w 1639"/>
                <a:gd name="T51" fmla="*/ 0 h 3014"/>
                <a:gd name="T52" fmla="*/ 1 w 1639"/>
                <a:gd name="T53" fmla="*/ 0 h 3014"/>
                <a:gd name="T54" fmla="*/ 1 w 1639"/>
                <a:gd name="T55" fmla="*/ 0 h 3014"/>
                <a:gd name="T56" fmla="*/ 1 w 1639"/>
                <a:gd name="T57" fmla="*/ 0 h 3014"/>
                <a:gd name="T58" fmla="*/ 1 w 1639"/>
                <a:gd name="T59" fmla="*/ 0 h 3014"/>
                <a:gd name="T60" fmla="*/ 1 w 1639"/>
                <a:gd name="T61" fmla="*/ 0 h 3014"/>
                <a:gd name="T62" fmla="*/ 1 w 1639"/>
                <a:gd name="T63" fmla="*/ 0 h 3014"/>
                <a:gd name="T64" fmla="*/ 1 w 1639"/>
                <a:gd name="T65" fmla="*/ 0 h 3014"/>
                <a:gd name="T66" fmla="*/ 1 w 1639"/>
                <a:gd name="T67" fmla="*/ 0 h 30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39"/>
                <a:gd name="T103" fmla="*/ 0 h 3014"/>
                <a:gd name="T104" fmla="*/ 1639 w 1639"/>
                <a:gd name="T105" fmla="*/ 3014 h 301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39" h="3014">
                  <a:moveTo>
                    <a:pt x="156" y="3014"/>
                  </a:moveTo>
                  <a:lnTo>
                    <a:pt x="9" y="2958"/>
                  </a:lnTo>
                  <a:lnTo>
                    <a:pt x="0" y="1901"/>
                  </a:lnTo>
                  <a:lnTo>
                    <a:pt x="118" y="1674"/>
                  </a:lnTo>
                  <a:lnTo>
                    <a:pt x="316" y="1573"/>
                  </a:lnTo>
                  <a:lnTo>
                    <a:pt x="427" y="1488"/>
                  </a:lnTo>
                  <a:lnTo>
                    <a:pt x="551" y="1415"/>
                  </a:lnTo>
                  <a:lnTo>
                    <a:pt x="597" y="1310"/>
                  </a:lnTo>
                  <a:lnTo>
                    <a:pt x="606" y="1251"/>
                  </a:lnTo>
                  <a:lnTo>
                    <a:pt x="590" y="1184"/>
                  </a:lnTo>
                  <a:lnTo>
                    <a:pt x="499" y="1155"/>
                  </a:lnTo>
                  <a:lnTo>
                    <a:pt x="433" y="885"/>
                  </a:lnTo>
                  <a:lnTo>
                    <a:pt x="472" y="514"/>
                  </a:lnTo>
                  <a:lnTo>
                    <a:pt x="506" y="243"/>
                  </a:lnTo>
                  <a:lnTo>
                    <a:pt x="620" y="59"/>
                  </a:lnTo>
                  <a:lnTo>
                    <a:pt x="699" y="0"/>
                  </a:lnTo>
                  <a:lnTo>
                    <a:pt x="769" y="13"/>
                  </a:lnTo>
                  <a:lnTo>
                    <a:pt x="838" y="26"/>
                  </a:lnTo>
                  <a:lnTo>
                    <a:pt x="869" y="0"/>
                  </a:lnTo>
                  <a:lnTo>
                    <a:pt x="1020" y="118"/>
                  </a:lnTo>
                  <a:lnTo>
                    <a:pt x="1136" y="455"/>
                  </a:lnTo>
                  <a:lnTo>
                    <a:pt x="1215" y="750"/>
                  </a:lnTo>
                  <a:lnTo>
                    <a:pt x="1215" y="1013"/>
                  </a:lnTo>
                  <a:lnTo>
                    <a:pt x="1136" y="1189"/>
                  </a:lnTo>
                  <a:lnTo>
                    <a:pt x="1049" y="1262"/>
                  </a:lnTo>
                  <a:lnTo>
                    <a:pt x="1080" y="1333"/>
                  </a:lnTo>
                  <a:lnTo>
                    <a:pt x="1228" y="1465"/>
                  </a:lnTo>
                  <a:lnTo>
                    <a:pt x="1414" y="1488"/>
                  </a:lnTo>
                  <a:lnTo>
                    <a:pt x="1518" y="1561"/>
                  </a:lnTo>
                  <a:lnTo>
                    <a:pt x="1602" y="1631"/>
                  </a:lnTo>
                  <a:lnTo>
                    <a:pt x="1632" y="1801"/>
                  </a:lnTo>
                  <a:lnTo>
                    <a:pt x="1639" y="1940"/>
                  </a:lnTo>
                  <a:lnTo>
                    <a:pt x="1527" y="3013"/>
                  </a:lnTo>
                  <a:lnTo>
                    <a:pt x="156" y="3014"/>
                  </a:lnTo>
                  <a:close/>
                </a:path>
              </a:pathLst>
            </a:custGeom>
            <a:solidFill>
              <a:srgbClr val="808080"/>
            </a:solidFill>
            <a:ln w="1588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466" name="Freeform 11"/>
            <p:cNvSpPr>
              <a:spLocks/>
            </p:cNvSpPr>
            <p:nvPr/>
          </p:nvSpPr>
          <p:spPr bwMode="auto">
            <a:xfrm>
              <a:off x="2825" y="1953"/>
              <a:ext cx="882" cy="924"/>
            </a:xfrm>
            <a:custGeom>
              <a:avLst/>
              <a:gdLst>
                <a:gd name="T0" fmla="*/ 0 w 1765"/>
                <a:gd name="T1" fmla="*/ 0 h 2774"/>
                <a:gd name="T2" fmla="*/ 0 w 1765"/>
                <a:gd name="T3" fmla="*/ 0 h 2774"/>
                <a:gd name="T4" fmla="*/ 0 w 1765"/>
                <a:gd name="T5" fmla="*/ 0 h 2774"/>
                <a:gd name="T6" fmla="*/ 0 w 1765"/>
                <a:gd name="T7" fmla="*/ 0 h 2774"/>
                <a:gd name="T8" fmla="*/ 0 w 1765"/>
                <a:gd name="T9" fmla="*/ 0 h 2774"/>
                <a:gd name="T10" fmla="*/ 0 w 1765"/>
                <a:gd name="T11" fmla="*/ 0 h 2774"/>
                <a:gd name="T12" fmla="*/ 0 w 1765"/>
                <a:gd name="T13" fmla="*/ 0 h 2774"/>
                <a:gd name="T14" fmla="*/ 0 w 1765"/>
                <a:gd name="T15" fmla="*/ 0 h 2774"/>
                <a:gd name="T16" fmla="*/ 0 w 1765"/>
                <a:gd name="T17" fmla="*/ 0 h 2774"/>
                <a:gd name="T18" fmla="*/ 0 w 1765"/>
                <a:gd name="T19" fmla="*/ 0 h 2774"/>
                <a:gd name="T20" fmla="*/ 0 w 1765"/>
                <a:gd name="T21" fmla="*/ 0 h 2774"/>
                <a:gd name="T22" fmla="*/ 0 w 1765"/>
                <a:gd name="T23" fmla="*/ 0 h 2774"/>
                <a:gd name="T24" fmla="*/ 0 w 1765"/>
                <a:gd name="T25" fmla="*/ 0 h 2774"/>
                <a:gd name="T26" fmla="*/ 0 w 1765"/>
                <a:gd name="T27" fmla="*/ 0 h 2774"/>
                <a:gd name="T28" fmla="*/ 0 w 1765"/>
                <a:gd name="T29" fmla="*/ 0 h 2774"/>
                <a:gd name="T30" fmla="*/ 0 w 1765"/>
                <a:gd name="T31" fmla="*/ 0 h 2774"/>
                <a:gd name="T32" fmla="*/ 0 w 1765"/>
                <a:gd name="T33" fmla="*/ 0 h 2774"/>
                <a:gd name="T34" fmla="*/ 0 w 1765"/>
                <a:gd name="T35" fmla="*/ 0 h 2774"/>
                <a:gd name="T36" fmla="*/ 0 w 1765"/>
                <a:gd name="T37" fmla="*/ 0 h 2774"/>
                <a:gd name="T38" fmla="*/ 0 w 1765"/>
                <a:gd name="T39" fmla="*/ 0 h 2774"/>
                <a:gd name="T40" fmla="*/ 0 w 1765"/>
                <a:gd name="T41" fmla="*/ 0 h 2774"/>
                <a:gd name="T42" fmla="*/ 0 w 1765"/>
                <a:gd name="T43" fmla="*/ 0 h 2774"/>
                <a:gd name="T44" fmla="*/ 0 w 1765"/>
                <a:gd name="T45" fmla="*/ 0 h 2774"/>
                <a:gd name="T46" fmla="*/ 0 w 1765"/>
                <a:gd name="T47" fmla="*/ 0 h 2774"/>
                <a:gd name="T48" fmla="*/ 0 w 1765"/>
                <a:gd name="T49" fmla="*/ 0 h 2774"/>
                <a:gd name="T50" fmla="*/ 0 w 1765"/>
                <a:gd name="T51" fmla="*/ 0 h 2774"/>
                <a:gd name="T52" fmla="*/ 0 w 1765"/>
                <a:gd name="T53" fmla="*/ 0 h 2774"/>
                <a:gd name="T54" fmla="*/ 0 w 1765"/>
                <a:gd name="T55" fmla="*/ 0 h 2774"/>
                <a:gd name="T56" fmla="*/ 0 w 1765"/>
                <a:gd name="T57" fmla="*/ 0 h 2774"/>
                <a:gd name="T58" fmla="*/ 0 w 1765"/>
                <a:gd name="T59" fmla="*/ 0 h 2774"/>
                <a:gd name="T60" fmla="*/ 0 w 1765"/>
                <a:gd name="T61" fmla="*/ 0 h 2774"/>
                <a:gd name="T62" fmla="*/ 0 w 1765"/>
                <a:gd name="T63" fmla="*/ 0 h 2774"/>
                <a:gd name="T64" fmla="*/ 0 w 1765"/>
                <a:gd name="T65" fmla="*/ 0 h 2774"/>
                <a:gd name="T66" fmla="*/ 0 w 1765"/>
                <a:gd name="T67" fmla="*/ 0 h 2774"/>
                <a:gd name="T68" fmla="*/ 0 w 1765"/>
                <a:gd name="T69" fmla="*/ 0 h 2774"/>
                <a:gd name="T70" fmla="*/ 0 w 1765"/>
                <a:gd name="T71" fmla="*/ 0 h 2774"/>
                <a:gd name="T72" fmla="*/ 0 w 1765"/>
                <a:gd name="T73" fmla="*/ 0 h 2774"/>
                <a:gd name="T74" fmla="*/ 0 w 1765"/>
                <a:gd name="T75" fmla="*/ 0 h 27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765"/>
                <a:gd name="T115" fmla="*/ 0 h 2774"/>
                <a:gd name="T116" fmla="*/ 1765 w 1765"/>
                <a:gd name="T117" fmla="*/ 2774 h 277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765" h="2774">
                  <a:moveTo>
                    <a:pt x="0" y="2722"/>
                  </a:moveTo>
                  <a:lnTo>
                    <a:pt x="81" y="1843"/>
                  </a:lnTo>
                  <a:lnTo>
                    <a:pt x="127" y="1713"/>
                  </a:lnTo>
                  <a:lnTo>
                    <a:pt x="198" y="1528"/>
                  </a:lnTo>
                  <a:lnTo>
                    <a:pt x="282" y="1507"/>
                  </a:lnTo>
                  <a:lnTo>
                    <a:pt x="446" y="1473"/>
                  </a:lnTo>
                  <a:lnTo>
                    <a:pt x="525" y="1425"/>
                  </a:lnTo>
                  <a:lnTo>
                    <a:pt x="591" y="1367"/>
                  </a:lnTo>
                  <a:lnTo>
                    <a:pt x="617" y="1208"/>
                  </a:lnTo>
                  <a:lnTo>
                    <a:pt x="538" y="996"/>
                  </a:lnTo>
                  <a:lnTo>
                    <a:pt x="485" y="977"/>
                  </a:lnTo>
                  <a:lnTo>
                    <a:pt x="438" y="748"/>
                  </a:lnTo>
                  <a:lnTo>
                    <a:pt x="470" y="689"/>
                  </a:lnTo>
                  <a:lnTo>
                    <a:pt x="454" y="462"/>
                  </a:lnTo>
                  <a:lnTo>
                    <a:pt x="460" y="248"/>
                  </a:lnTo>
                  <a:lnTo>
                    <a:pt x="518" y="164"/>
                  </a:lnTo>
                  <a:lnTo>
                    <a:pt x="634" y="20"/>
                  </a:lnTo>
                  <a:lnTo>
                    <a:pt x="727" y="0"/>
                  </a:lnTo>
                  <a:lnTo>
                    <a:pt x="850" y="0"/>
                  </a:lnTo>
                  <a:lnTo>
                    <a:pt x="945" y="57"/>
                  </a:lnTo>
                  <a:lnTo>
                    <a:pt x="1024" y="164"/>
                  </a:lnTo>
                  <a:lnTo>
                    <a:pt x="1078" y="340"/>
                  </a:lnTo>
                  <a:lnTo>
                    <a:pt x="1090" y="495"/>
                  </a:lnTo>
                  <a:lnTo>
                    <a:pt x="1090" y="628"/>
                  </a:lnTo>
                  <a:lnTo>
                    <a:pt x="1138" y="651"/>
                  </a:lnTo>
                  <a:lnTo>
                    <a:pt x="1122" y="865"/>
                  </a:lnTo>
                  <a:lnTo>
                    <a:pt x="1054" y="902"/>
                  </a:lnTo>
                  <a:lnTo>
                    <a:pt x="1038" y="1032"/>
                  </a:lnTo>
                  <a:lnTo>
                    <a:pt x="1013" y="1178"/>
                  </a:lnTo>
                  <a:lnTo>
                    <a:pt x="1031" y="1292"/>
                  </a:lnTo>
                  <a:lnTo>
                    <a:pt x="1118" y="1367"/>
                  </a:lnTo>
                  <a:lnTo>
                    <a:pt x="1233" y="1411"/>
                  </a:lnTo>
                  <a:lnTo>
                    <a:pt x="1397" y="1447"/>
                  </a:lnTo>
                  <a:lnTo>
                    <a:pt x="1512" y="1458"/>
                  </a:lnTo>
                  <a:lnTo>
                    <a:pt x="1575" y="1578"/>
                  </a:lnTo>
                  <a:lnTo>
                    <a:pt x="1622" y="1687"/>
                  </a:lnTo>
                  <a:lnTo>
                    <a:pt x="1765" y="2774"/>
                  </a:lnTo>
                  <a:lnTo>
                    <a:pt x="0" y="2722"/>
                  </a:lnTo>
                  <a:close/>
                </a:path>
              </a:pathLst>
            </a:custGeom>
            <a:solidFill>
              <a:srgbClr val="808080"/>
            </a:solidFill>
            <a:ln w="1588">
              <a:solidFill>
                <a:srgbClr val="91919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467" name="Freeform 12"/>
            <p:cNvSpPr>
              <a:spLocks/>
            </p:cNvSpPr>
            <p:nvPr/>
          </p:nvSpPr>
          <p:spPr bwMode="auto">
            <a:xfrm>
              <a:off x="2464" y="2105"/>
              <a:ext cx="814" cy="1037"/>
            </a:xfrm>
            <a:custGeom>
              <a:avLst/>
              <a:gdLst>
                <a:gd name="T0" fmla="*/ 1 w 1626"/>
                <a:gd name="T1" fmla="*/ 0 h 3111"/>
                <a:gd name="T2" fmla="*/ 0 w 1626"/>
                <a:gd name="T3" fmla="*/ 0 h 3111"/>
                <a:gd name="T4" fmla="*/ 1 w 1626"/>
                <a:gd name="T5" fmla="*/ 0 h 3111"/>
                <a:gd name="T6" fmla="*/ 1 w 1626"/>
                <a:gd name="T7" fmla="*/ 0 h 3111"/>
                <a:gd name="T8" fmla="*/ 1 w 1626"/>
                <a:gd name="T9" fmla="*/ 0 h 3111"/>
                <a:gd name="T10" fmla="*/ 1 w 1626"/>
                <a:gd name="T11" fmla="*/ 0 h 3111"/>
                <a:gd name="T12" fmla="*/ 1 w 1626"/>
                <a:gd name="T13" fmla="*/ 0 h 3111"/>
                <a:gd name="T14" fmla="*/ 1 w 1626"/>
                <a:gd name="T15" fmla="*/ 0 h 3111"/>
                <a:gd name="T16" fmla="*/ 1 w 1626"/>
                <a:gd name="T17" fmla="*/ 0 h 3111"/>
                <a:gd name="T18" fmla="*/ 1 w 1626"/>
                <a:gd name="T19" fmla="*/ 0 h 3111"/>
                <a:gd name="T20" fmla="*/ 1 w 1626"/>
                <a:gd name="T21" fmla="*/ 0 h 3111"/>
                <a:gd name="T22" fmla="*/ 1 w 1626"/>
                <a:gd name="T23" fmla="*/ 0 h 3111"/>
                <a:gd name="T24" fmla="*/ 1 w 1626"/>
                <a:gd name="T25" fmla="*/ 0 h 3111"/>
                <a:gd name="T26" fmla="*/ 1 w 1626"/>
                <a:gd name="T27" fmla="*/ 0 h 3111"/>
                <a:gd name="T28" fmla="*/ 1 w 1626"/>
                <a:gd name="T29" fmla="*/ 0 h 3111"/>
                <a:gd name="T30" fmla="*/ 1 w 1626"/>
                <a:gd name="T31" fmla="*/ 0 h 3111"/>
                <a:gd name="T32" fmla="*/ 1 w 1626"/>
                <a:gd name="T33" fmla="*/ 0 h 3111"/>
                <a:gd name="T34" fmla="*/ 1 w 1626"/>
                <a:gd name="T35" fmla="*/ 0 h 3111"/>
                <a:gd name="T36" fmla="*/ 1 w 1626"/>
                <a:gd name="T37" fmla="*/ 0 h 3111"/>
                <a:gd name="T38" fmla="*/ 1 w 1626"/>
                <a:gd name="T39" fmla="*/ 0 h 3111"/>
                <a:gd name="T40" fmla="*/ 1 w 1626"/>
                <a:gd name="T41" fmla="*/ 0 h 3111"/>
                <a:gd name="T42" fmla="*/ 1 w 1626"/>
                <a:gd name="T43" fmla="*/ 0 h 3111"/>
                <a:gd name="T44" fmla="*/ 1 w 1626"/>
                <a:gd name="T45" fmla="*/ 0 h 3111"/>
                <a:gd name="T46" fmla="*/ 1 w 1626"/>
                <a:gd name="T47" fmla="*/ 0 h 3111"/>
                <a:gd name="T48" fmla="*/ 1 w 1626"/>
                <a:gd name="T49" fmla="*/ 0 h 3111"/>
                <a:gd name="T50" fmla="*/ 1 w 1626"/>
                <a:gd name="T51" fmla="*/ 0 h 3111"/>
                <a:gd name="T52" fmla="*/ 1 w 1626"/>
                <a:gd name="T53" fmla="*/ 0 h 3111"/>
                <a:gd name="T54" fmla="*/ 1 w 1626"/>
                <a:gd name="T55" fmla="*/ 0 h 3111"/>
                <a:gd name="T56" fmla="*/ 1 w 1626"/>
                <a:gd name="T57" fmla="*/ 0 h 3111"/>
                <a:gd name="T58" fmla="*/ 1 w 1626"/>
                <a:gd name="T59" fmla="*/ 0 h 3111"/>
                <a:gd name="T60" fmla="*/ 1 w 1626"/>
                <a:gd name="T61" fmla="*/ 0 h 3111"/>
                <a:gd name="T62" fmla="*/ 1 w 1626"/>
                <a:gd name="T63" fmla="*/ 0 h 3111"/>
                <a:gd name="T64" fmla="*/ 1 w 1626"/>
                <a:gd name="T65" fmla="*/ 0 h 3111"/>
                <a:gd name="T66" fmla="*/ 1 w 1626"/>
                <a:gd name="T67" fmla="*/ 0 h 3111"/>
                <a:gd name="T68" fmla="*/ 1 w 1626"/>
                <a:gd name="T69" fmla="*/ 0 h 3111"/>
                <a:gd name="T70" fmla="*/ 1 w 1626"/>
                <a:gd name="T71" fmla="*/ 0 h 3111"/>
                <a:gd name="T72" fmla="*/ 1 w 1626"/>
                <a:gd name="T73" fmla="*/ 0 h 3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26"/>
                <a:gd name="T112" fmla="*/ 0 h 3111"/>
                <a:gd name="T113" fmla="*/ 1626 w 1626"/>
                <a:gd name="T114" fmla="*/ 3111 h 3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6" h="3111">
                  <a:moveTo>
                    <a:pt x="31" y="3081"/>
                  </a:moveTo>
                  <a:lnTo>
                    <a:pt x="17" y="3045"/>
                  </a:lnTo>
                  <a:lnTo>
                    <a:pt x="7" y="2945"/>
                  </a:lnTo>
                  <a:lnTo>
                    <a:pt x="0" y="2643"/>
                  </a:lnTo>
                  <a:lnTo>
                    <a:pt x="14" y="2143"/>
                  </a:lnTo>
                  <a:lnTo>
                    <a:pt x="31" y="2023"/>
                  </a:lnTo>
                  <a:lnTo>
                    <a:pt x="59" y="1911"/>
                  </a:lnTo>
                  <a:lnTo>
                    <a:pt x="135" y="1837"/>
                  </a:lnTo>
                  <a:lnTo>
                    <a:pt x="268" y="1733"/>
                  </a:lnTo>
                  <a:lnTo>
                    <a:pt x="403" y="1632"/>
                  </a:lnTo>
                  <a:lnTo>
                    <a:pt x="483" y="1557"/>
                  </a:lnTo>
                  <a:lnTo>
                    <a:pt x="460" y="1521"/>
                  </a:lnTo>
                  <a:lnTo>
                    <a:pt x="383" y="1456"/>
                  </a:lnTo>
                  <a:lnTo>
                    <a:pt x="302" y="1389"/>
                  </a:lnTo>
                  <a:lnTo>
                    <a:pt x="263" y="1337"/>
                  </a:lnTo>
                  <a:lnTo>
                    <a:pt x="269" y="1319"/>
                  </a:lnTo>
                  <a:lnTo>
                    <a:pt x="286" y="1316"/>
                  </a:lnTo>
                  <a:lnTo>
                    <a:pt x="300" y="1313"/>
                  </a:lnTo>
                  <a:lnTo>
                    <a:pt x="306" y="1294"/>
                  </a:lnTo>
                  <a:lnTo>
                    <a:pt x="301" y="1259"/>
                  </a:lnTo>
                  <a:lnTo>
                    <a:pt x="291" y="1251"/>
                  </a:lnTo>
                  <a:lnTo>
                    <a:pt x="284" y="1242"/>
                  </a:lnTo>
                  <a:lnTo>
                    <a:pt x="283" y="1231"/>
                  </a:lnTo>
                  <a:lnTo>
                    <a:pt x="284" y="1207"/>
                  </a:lnTo>
                  <a:lnTo>
                    <a:pt x="313" y="1015"/>
                  </a:lnTo>
                  <a:lnTo>
                    <a:pt x="330" y="907"/>
                  </a:lnTo>
                  <a:lnTo>
                    <a:pt x="334" y="862"/>
                  </a:lnTo>
                  <a:lnTo>
                    <a:pt x="336" y="825"/>
                  </a:lnTo>
                  <a:lnTo>
                    <a:pt x="313" y="679"/>
                  </a:lnTo>
                  <a:lnTo>
                    <a:pt x="301" y="602"/>
                  </a:lnTo>
                  <a:lnTo>
                    <a:pt x="297" y="568"/>
                  </a:lnTo>
                  <a:lnTo>
                    <a:pt x="297" y="537"/>
                  </a:lnTo>
                  <a:lnTo>
                    <a:pt x="328" y="365"/>
                  </a:lnTo>
                  <a:lnTo>
                    <a:pt x="380" y="207"/>
                  </a:lnTo>
                  <a:lnTo>
                    <a:pt x="467" y="82"/>
                  </a:lnTo>
                  <a:lnTo>
                    <a:pt x="521" y="29"/>
                  </a:lnTo>
                  <a:lnTo>
                    <a:pt x="571" y="0"/>
                  </a:lnTo>
                  <a:lnTo>
                    <a:pt x="602" y="13"/>
                  </a:lnTo>
                  <a:lnTo>
                    <a:pt x="632" y="39"/>
                  </a:lnTo>
                  <a:lnTo>
                    <a:pt x="716" y="85"/>
                  </a:lnTo>
                  <a:lnTo>
                    <a:pt x="746" y="74"/>
                  </a:lnTo>
                  <a:lnTo>
                    <a:pt x="778" y="62"/>
                  </a:lnTo>
                  <a:lnTo>
                    <a:pt x="825" y="97"/>
                  </a:lnTo>
                  <a:lnTo>
                    <a:pt x="878" y="160"/>
                  </a:lnTo>
                  <a:lnTo>
                    <a:pt x="961" y="305"/>
                  </a:lnTo>
                  <a:lnTo>
                    <a:pt x="1008" y="468"/>
                  </a:lnTo>
                  <a:lnTo>
                    <a:pt x="1045" y="643"/>
                  </a:lnTo>
                  <a:lnTo>
                    <a:pt x="1089" y="994"/>
                  </a:lnTo>
                  <a:lnTo>
                    <a:pt x="1098" y="1270"/>
                  </a:lnTo>
                  <a:lnTo>
                    <a:pt x="1103" y="1366"/>
                  </a:lnTo>
                  <a:lnTo>
                    <a:pt x="1105" y="1421"/>
                  </a:lnTo>
                  <a:lnTo>
                    <a:pt x="1105" y="1444"/>
                  </a:lnTo>
                  <a:lnTo>
                    <a:pt x="1104" y="1467"/>
                  </a:lnTo>
                  <a:lnTo>
                    <a:pt x="1096" y="1501"/>
                  </a:lnTo>
                  <a:lnTo>
                    <a:pt x="1089" y="1538"/>
                  </a:lnTo>
                  <a:lnTo>
                    <a:pt x="1105" y="1571"/>
                  </a:lnTo>
                  <a:lnTo>
                    <a:pt x="1135" y="1606"/>
                  </a:lnTo>
                  <a:lnTo>
                    <a:pt x="1196" y="1658"/>
                  </a:lnTo>
                  <a:lnTo>
                    <a:pt x="1348" y="1785"/>
                  </a:lnTo>
                  <a:lnTo>
                    <a:pt x="1612" y="2325"/>
                  </a:lnTo>
                  <a:lnTo>
                    <a:pt x="1619" y="2437"/>
                  </a:lnTo>
                  <a:lnTo>
                    <a:pt x="1612" y="2454"/>
                  </a:lnTo>
                  <a:lnTo>
                    <a:pt x="1611" y="2487"/>
                  </a:lnTo>
                  <a:lnTo>
                    <a:pt x="1611" y="2513"/>
                  </a:lnTo>
                  <a:lnTo>
                    <a:pt x="1612" y="2552"/>
                  </a:lnTo>
                  <a:lnTo>
                    <a:pt x="1623" y="2887"/>
                  </a:lnTo>
                  <a:lnTo>
                    <a:pt x="1626" y="3034"/>
                  </a:lnTo>
                  <a:lnTo>
                    <a:pt x="1626" y="3059"/>
                  </a:lnTo>
                  <a:lnTo>
                    <a:pt x="1625" y="3079"/>
                  </a:lnTo>
                  <a:lnTo>
                    <a:pt x="1619" y="3098"/>
                  </a:lnTo>
                  <a:lnTo>
                    <a:pt x="787" y="3111"/>
                  </a:lnTo>
                  <a:lnTo>
                    <a:pt x="577" y="3111"/>
                  </a:lnTo>
                  <a:lnTo>
                    <a:pt x="476" y="3111"/>
                  </a:lnTo>
                  <a:lnTo>
                    <a:pt x="377" y="3108"/>
                  </a:lnTo>
                  <a:lnTo>
                    <a:pt x="31" y="308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68" name="Freeform 13"/>
            <p:cNvSpPr>
              <a:spLocks/>
            </p:cNvSpPr>
            <p:nvPr/>
          </p:nvSpPr>
          <p:spPr bwMode="auto">
            <a:xfrm>
              <a:off x="3226" y="2092"/>
              <a:ext cx="838" cy="1067"/>
            </a:xfrm>
            <a:custGeom>
              <a:avLst/>
              <a:gdLst>
                <a:gd name="T0" fmla="*/ 1 w 1675"/>
                <a:gd name="T1" fmla="*/ 0 h 3203"/>
                <a:gd name="T2" fmla="*/ 1 w 1675"/>
                <a:gd name="T3" fmla="*/ 0 h 3203"/>
                <a:gd name="T4" fmla="*/ 1 w 1675"/>
                <a:gd name="T5" fmla="*/ 0 h 3203"/>
                <a:gd name="T6" fmla="*/ 1 w 1675"/>
                <a:gd name="T7" fmla="*/ 0 h 3203"/>
                <a:gd name="T8" fmla="*/ 1 w 1675"/>
                <a:gd name="T9" fmla="*/ 0 h 3203"/>
                <a:gd name="T10" fmla="*/ 1 w 1675"/>
                <a:gd name="T11" fmla="*/ 0 h 3203"/>
                <a:gd name="T12" fmla="*/ 1 w 1675"/>
                <a:gd name="T13" fmla="*/ 0 h 3203"/>
                <a:gd name="T14" fmla="*/ 1 w 1675"/>
                <a:gd name="T15" fmla="*/ 0 h 3203"/>
                <a:gd name="T16" fmla="*/ 1 w 1675"/>
                <a:gd name="T17" fmla="*/ 0 h 3203"/>
                <a:gd name="T18" fmla="*/ 1 w 1675"/>
                <a:gd name="T19" fmla="*/ 0 h 3203"/>
                <a:gd name="T20" fmla="*/ 1 w 1675"/>
                <a:gd name="T21" fmla="*/ 0 h 3203"/>
                <a:gd name="T22" fmla="*/ 1 w 1675"/>
                <a:gd name="T23" fmla="*/ 0 h 3203"/>
                <a:gd name="T24" fmla="*/ 1 w 1675"/>
                <a:gd name="T25" fmla="*/ 0 h 3203"/>
                <a:gd name="T26" fmla="*/ 1 w 1675"/>
                <a:gd name="T27" fmla="*/ 0 h 3203"/>
                <a:gd name="T28" fmla="*/ 1 w 1675"/>
                <a:gd name="T29" fmla="*/ 0 h 3203"/>
                <a:gd name="T30" fmla="*/ 1 w 1675"/>
                <a:gd name="T31" fmla="*/ 0 h 3203"/>
                <a:gd name="T32" fmla="*/ 1 w 1675"/>
                <a:gd name="T33" fmla="*/ 0 h 3203"/>
                <a:gd name="T34" fmla="*/ 1 w 1675"/>
                <a:gd name="T35" fmla="*/ 0 h 3203"/>
                <a:gd name="T36" fmla="*/ 1 w 1675"/>
                <a:gd name="T37" fmla="*/ 0 h 3203"/>
                <a:gd name="T38" fmla="*/ 1 w 1675"/>
                <a:gd name="T39" fmla="*/ 0 h 3203"/>
                <a:gd name="T40" fmla="*/ 1 w 1675"/>
                <a:gd name="T41" fmla="*/ 0 h 3203"/>
                <a:gd name="T42" fmla="*/ 1 w 1675"/>
                <a:gd name="T43" fmla="*/ 0 h 3203"/>
                <a:gd name="T44" fmla="*/ 1 w 1675"/>
                <a:gd name="T45" fmla="*/ 0 h 3203"/>
                <a:gd name="T46" fmla="*/ 1 w 1675"/>
                <a:gd name="T47" fmla="*/ 0 h 3203"/>
                <a:gd name="T48" fmla="*/ 1 w 1675"/>
                <a:gd name="T49" fmla="*/ 0 h 3203"/>
                <a:gd name="T50" fmla="*/ 1 w 1675"/>
                <a:gd name="T51" fmla="*/ 0 h 3203"/>
                <a:gd name="T52" fmla="*/ 1 w 1675"/>
                <a:gd name="T53" fmla="*/ 0 h 3203"/>
                <a:gd name="T54" fmla="*/ 1 w 1675"/>
                <a:gd name="T55" fmla="*/ 0 h 3203"/>
                <a:gd name="T56" fmla="*/ 1 w 1675"/>
                <a:gd name="T57" fmla="*/ 0 h 3203"/>
                <a:gd name="T58" fmla="*/ 1 w 1675"/>
                <a:gd name="T59" fmla="*/ 0 h 3203"/>
                <a:gd name="T60" fmla="*/ 1 w 1675"/>
                <a:gd name="T61" fmla="*/ 0 h 3203"/>
                <a:gd name="T62" fmla="*/ 1 w 1675"/>
                <a:gd name="T63" fmla="*/ 0 h 3203"/>
                <a:gd name="T64" fmla="*/ 1 w 1675"/>
                <a:gd name="T65" fmla="*/ 0 h 3203"/>
                <a:gd name="T66" fmla="*/ 1 w 1675"/>
                <a:gd name="T67" fmla="*/ 0 h 3203"/>
                <a:gd name="T68" fmla="*/ 1 w 1675"/>
                <a:gd name="T69" fmla="*/ 0 h 3203"/>
                <a:gd name="T70" fmla="*/ 1 w 1675"/>
                <a:gd name="T71" fmla="*/ 0 h 3203"/>
                <a:gd name="T72" fmla="*/ 1 w 1675"/>
                <a:gd name="T73" fmla="*/ 0 h 3203"/>
                <a:gd name="T74" fmla="*/ 1 w 1675"/>
                <a:gd name="T75" fmla="*/ 0 h 3203"/>
                <a:gd name="T76" fmla="*/ 1 w 1675"/>
                <a:gd name="T77" fmla="*/ 0 h 3203"/>
                <a:gd name="T78" fmla="*/ 1 w 1675"/>
                <a:gd name="T79" fmla="*/ 0 h 3203"/>
                <a:gd name="T80" fmla="*/ 1 w 1675"/>
                <a:gd name="T81" fmla="*/ 0 h 3203"/>
                <a:gd name="T82" fmla="*/ 1 w 1675"/>
                <a:gd name="T83" fmla="*/ 0 h 32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75"/>
                <a:gd name="T127" fmla="*/ 0 h 3203"/>
                <a:gd name="T128" fmla="*/ 1675 w 1675"/>
                <a:gd name="T129" fmla="*/ 3203 h 320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75" h="3203">
                  <a:moveTo>
                    <a:pt x="1588" y="3157"/>
                  </a:moveTo>
                  <a:lnTo>
                    <a:pt x="1620" y="3144"/>
                  </a:lnTo>
                  <a:lnTo>
                    <a:pt x="1645" y="3104"/>
                  </a:lnTo>
                  <a:lnTo>
                    <a:pt x="1672" y="2962"/>
                  </a:lnTo>
                  <a:lnTo>
                    <a:pt x="1675" y="2870"/>
                  </a:lnTo>
                  <a:lnTo>
                    <a:pt x="1675" y="2818"/>
                  </a:lnTo>
                  <a:lnTo>
                    <a:pt x="1673" y="2762"/>
                  </a:lnTo>
                  <a:lnTo>
                    <a:pt x="1653" y="2522"/>
                  </a:lnTo>
                  <a:lnTo>
                    <a:pt x="1572" y="2036"/>
                  </a:lnTo>
                  <a:lnTo>
                    <a:pt x="1523" y="1840"/>
                  </a:lnTo>
                  <a:lnTo>
                    <a:pt x="1474" y="1701"/>
                  </a:lnTo>
                  <a:lnTo>
                    <a:pt x="1453" y="1673"/>
                  </a:lnTo>
                  <a:lnTo>
                    <a:pt x="1418" y="1651"/>
                  </a:lnTo>
                  <a:lnTo>
                    <a:pt x="1351" y="1619"/>
                  </a:lnTo>
                  <a:lnTo>
                    <a:pt x="1164" y="1505"/>
                  </a:lnTo>
                  <a:lnTo>
                    <a:pt x="1056" y="1437"/>
                  </a:lnTo>
                  <a:lnTo>
                    <a:pt x="1000" y="1394"/>
                  </a:lnTo>
                  <a:lnTo>
                    <a:pt x="960" y="1342"/>
                  </a:lnTo>
                  <a:lnTo>
                    <a:pt x="941" y="1226"/>
                  </a:lnTo>
                  <a:lnTo>
                    <a:pt x="941" y="1193"/>
                  </a:lnTo>
                  <a:lnTo>
                    <a:pt x="941" y="1158"/>
                  </a:lnTo>
                  <a:lnTo>
                    <a:pt x="951" y="1105"/>
                  </a:lnTo>
                  <a:lnTo>
                    <a:pt x="1024" y="966"/>
                  </a:lnTo>
                  <a:lnTo>
                    <a:pt x="1058" y="836"/>
                  </a:lnTo>
                  <a:lnTo>
                    <a:pt x="1080" y="703"/>
                  </a:lnTo>
                  <a:lnTo>
                    <a:pt x="1077" y="676"/>
                  </a:lnTo>
                  <a:lnTo>
                    <a:pt x="1067" y="656"/>
                  </a:lnTo>
                  <a:lnTo>
                    <a:pt x="1050" y="604"/>
                  </a:lnTo>
                  <a:lnTo>
                    <a:pt x="1050" y="526"/>
                  </a:lnTo>
                  <a:lnTo>
                    <a:pt x="1045" y="429"/>
                  </a:lnTo>
                  <a:lnTo>
                    <a:pt x="1016" y="261"/>
                  </a:lnTo>
                  <a:lnTo>
                    <a:pt x="987" y="205"/>
                  </a:lnTo>
                  <a:lnTo>
                    <a:pt x="940" y="143"/>
                  </a:lnTo>
                  <a:lnTo>
                    <a:pt x="842" y="52"/>
                  </a:lnTo>
                  <a:lnTo>
                    <a:pt x="749" y="17"/>
                  </a:lnTo>
                  <a:lnTo>
                    <a:pt x="650" y="0"/>
                  </a:lnTo>
                  <a:lnTo>
                    <a:pt x="634" y="1"/>
                  </a:lnTo>
                  <a:lnTo>
                    <a:pt x="615" y="10"/>
                  </a:lnTo>
                  <a:lnTo>
                    <a:pt x="573" y="39"/>
                  </a:lnTo>
                  <a:lnTo>
                    <a:pt x="497" y="110"/>
                  </a:lnTo>
                  <a:lnTo>
                    <a:pt x="462" y="195"/>
                  </a:lnTo>
                  <a:lnTo>
                    <a:pt x="429" y="292"/>
                  </a:lnTo>
                  <a:lnTo>
                    <a:pt x="423" y="352"/>
                  </a:lnTo>
                  <a:lnTo>
                    <a:pt x="423" y="393"/>
                  </a:lnTo>
                  <a:lnTo>
                    <a:pt x="423" y="415"/>
                  </a:lnTo>
                  <a:lnTo>
                    <a:pt x="423" y="441"/>
                  </a:lnTo>
                  <a:lnTo>
                    <a:pt x="425" y="532"/>
                  </a:lnTo>
                  <a:lnTo>
                    <a:pt x="425" y="569"/>
                  </a:lnTo>
                  <a:lnTo>
                    <a:pt x="424" y="599"/>
                  </a:lnTo>
                  <a:lnTo>
                    <a:pt x="405" y="644"/>
                  </a:lnTo>
                  <a:lnTo>
                    <a:pt x="386" y="689"/>
                  </a:lnTo>
                  <a:lnTo>
                    <a:pt x="415" y="880"/>
                  </a:lnTo>
                  <a:lnTo>
                    <a:pt x="450" y="963"/>
                  </a:lnTo>
                  <a:lnTo>
                    <a:pt x="486" y="1040"/>
                  </a:lnTo>
                  <a:lnTo>
                    <a:pt x="516" y="1193"/>
                  </a:lnTo>
                  <a:lnTo>
                    <a:pt x="530" y="1232"/>
                  </a:lnTo>
                  <a:lnTo>
                    <a:pt x="575" y="1317"/>
                  </a:lnTo>
                  <a:lnTo>
                    <a:pt x="531" y="1356"/>
                  </a:lnTo>
                  <a:lnTo>
                    <a:pt x="461" y="1397"/>
                  </a:lnTo>
                  <a:lnTo>
                    <a:pt x="431" y="1401"/>
                  </a:lnTo>
                  <a:lnTo>
                    <a:pt x="391" y="1392"/>
                  </a:lnTo>
                  <a:lnTo>
                    <a:pt x="353" y="1381"/>
                  </a:lnTo>
                  <a:lnTo>
                    <a:pt x="321" y="1378"/>
                  </a:lnTo>
                  <a:lnTo>
                    <a:pt x="282" y="1382"/>
                  </a:lnTo>
                  <a:lnTo>
                    <a:pt x="254" y="1382"/>
                  </a:lnTo>
                  <a:lnTo>
                    <a:pt x="239" y="1382"/>
                  </a:lnTo>
                  <a:lnTo>
                    <a:pt x="224" y="1381"/>
                  </a:lnTo>
                  <a:lnTo>
                    <a:pt x="165" y="1379"/>
                  </a:lnTo>
                  <a:lnTo>
                    <a:pt x="142" y="1379"/>
                  </a:lnTo>
                  <a:lnTo>
                    <a:pt x="123" y="1385"/>
                  </a:lnTo>
                  <a:lnTo>
                    <a:pt x="112" y="1417"/>
                  </a:lnTo>
                  <a:lnTo>
                    <a:pt x="107" y="1482"/>
                  </a:lnTo>
                  <a:lnTo>
                    <a:pt x="94" y="1593"/>
                  </a:lnTo>
                  <a:lnTo>
                    <a:pt x="64" y="1686"/>
                  </a:lnTo>
                  <a:lnTo>
                    <a:pt x="46" y="1789"/>
                  </a:lnTo>
                  <a:lnTo>
                    <a:pt x="3" y="2317"/>
                  </a:lnTo>
                  <a:lnTo>
                    <a:pt x="0" y="2815"/>
                  </a:lnTo>
                  <a:lnTo>
                    <a:pt x="3" y="3176"/>
                  </a:lnTo>
                  <a:lnTo>
                    <a:pt x="316" y="3199"/>
                  </a:lnTo>
                  <a:lnTo>
                    <a:pt x="493" y="3203"/>
                  </a:lnTo>
                  <a:lnTo>
                    <a:pt x="587" y="3203"/>
                  </a:lnTo>
                  <a:lnTo>
                    <a:pt x="636" y="3203"/>
                  </a:lnTo>
                  <a:lnTo>
                    <a:pt x="686" y="3203"/>
                  </a:lnTo>
                  <a:lnTo>
                    <a:pt x="1588" y="3157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69" name="Freeform 14"/>
            <p:cNvSpPr>
              <a:spLocks/>
            </p:cNvSpPr>
            <p:nvPr/>
          </p:nvSpPr>
          <p:spPr bwMode="auto">
            <a:xfrm>
              <a:off x="1547" y="2214"/>
              <a:ext cx="811" cy="966"/>
            </a:xfrm>
            <a:custGeom>
              <a:avLst/>
              <a:gdLst>
                <a:gd name="T0" fmla="*/ 1 w 1621"/>
                <a:gd name="T1" fmla="*/ 0 h 2897"/>
                <a:gd name="T2" fmla="*/ 1 w 1621"/>
                <a:gd name="T3" fmla="*/ 0 h 2897"/>
                <a:gd name="T4" fmla="*/ 1 w 1621"/>
                <a:gd name="T5" fmla="*/ 0 h 2897"/>
                <a:gd name="T6" fmla="*/ 1 w 1621"/>
                <a:gd name="T7" fmla="*/ 0 h 2897"/>
                <a:gd name="T8" fmla="*/ 1 w 1621"/>
                <a:gd name="T9" fmla="*/ 0 h 2897"/>
                <a:gd name="T10" fmla="*/ 1 w 1621"/>
                <a:gd name="T11" fmla="*/ 0 h 2897"/>
                <a:gd name="T12" fmla="*/ 1 w 1621"/>
                <a:gd name="T13" fmla="*/ 0 h 2897"/>
                <a:gd name="T14" fmla="*/ 1 w 1621"/>
                <a:gd name="T15" fmla="*/ 0 h 2897"/>
                <a:gd name="T16" fmla="*/ 1 w 1621"/>
                <a:gd name="T17" fmla="*/ 0 h 2897"/>
                <a:gd name="T18" fmla="*/ 1 w 1621"/>
                <a:gd name="T19" fmla="*/ 0 h 2897"/>
                <a:gd name="T20" fmla="*/ 1 w 1621"/>
                <a:gd name="T21" fmla="*/ 0 h 2897"/>
                <a:gd name="T22" fmla="*/ 1 w 1621"/>
                <a:gd name="T23" fmla="*/ 0 h 2897"/>
                <a:gd name="T24" fmla="*/ 1 w 1621"/>
                <a:gd name="T25" fmla="*/ 0 h 2897"/>
                <a:gd name="T26" fmla="*/ 1 w 1621"/>
                <a:gd name="T27" fmla="*/ 0 h 2897"/>
                <a:gd name="T28" fmla="*/ 1 w 1621"/>
                <a:gd name="T29" fmla="*/ 0 h 2897"/>
                <a:gd name="T30" fmla="*/ 1 w 1621"/>
                <a:gd name="T31" fmla="*/ 0 h 2897"/>
                <a:gd name="T32" fmla="*/ 1 w 1621"/>
                <a:gd name="T33" fmla="*/ 0 h 2897"/>
                <a:gd name="T34" fmla="*/ 1 w 1621"/>
                <a:gd name="T35" fmla="*/ 0 h 2897"/>
                <a:gd name="T36" fmla="*/ 1 w 1621"/>
                <a:gd name="T37" fmla="*/ 0 h 2897"/>
                <a:gd name="T38" fmla="*/ 1 w 1621"/>
                <a:gd name="T39" fmla="*/ 0 h 2897"/>
                <a:gd name="T40" fmla="*/ 1 w 1621"/>
                <a:gd name="T41" fmla="*/ 0 h 2897"/>
                <a:gd name="T42" fmla="*/ 1 w 1621"/>
                <a:gd name="T43" fmla="*/ 0 h 2897"/>
                <a:gd name="T44" fmla="*/ 1 w 1621"/>
                <a:gd name="T45" fmla="*/ 0 h 2897"/>
                <a:gd name="T46" fmla="*/ 1 w 1621"/>
                <a:gd name="T47" fmla="*/ 0 h 2897"/>
                <a:gd name="T48" fmla="*/ 1 w 1621"/>
                <a:gd name="T49" fmla="*/ 0 h 2897"/>
                <a:gd name="T50" fmla="*/ 1 w 1621"/>
                <a:gd name="T51" fmla="*/ 0 h 2897"/>
                <a:gd name="T52" fmla="*/ 1 w 1621"/>
                <a:gd name="T53" fmla="*/ 0 h 2897"/>
                <a:gd name="T54" fmla="*/ 1 w 1621"/>
                <a:gd name="T55" fmla="*/ 0 h 2897"/>
                <a:gd name="T56" fmla="*/ 1 w 1621"/>
                <a:gd name="T57" fmla="*/ 0 h 2897"/>
                <a:gd name="T58" fmla="*/ 1 w 1621"/>
                <a:gd name="T59" fmla="*/ 0 h 2897"/>
                <a:gd name="T60" fmla="*/ 1 w 1621"/>
                <a:gd name="T61" fmla="*/ 0 h 2897"/>
                <a:gd name="T62" fmla="*/ 0 w 1621"/>
                <a:gd name="T63" fmla="*/ 0 h 2897"/>
                <a:gd name="T64" fmla="*/ 1 w 1621"/>
                <a:gd name="T65" fmla="*/ 0 h 2897"/>
                <a:gd name="T66" fmla="*/ 1 w 1621"/>
                <a:gd name="T67" fmla="*/ 0 h 2897"/>
                <a:gd name="T68" fmla="*/ 1 w 1621"/>
                <a:gd name="T69" fmla="*/ 0 h 2897"/>
                <a:gd name="T70" fmla="*/ 1 w 1621"/>
                <a:gd name="T71" fmla="*/ 0 h 289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21"/>
                <a:gd name="T109" fmla="*/ 0 h 2897"/>
                <a:gd name="T110" fmla="*/ 1621 w 1621"/>
                <a:gd name="T111" fmla="*/ 2897 h 289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21" h="2897">
                  <a:moveTo>
                    <a:pt x="1621" y="2890"/>
                  </a:moveTo>
                  <a:lnTo>
                    <a:pt x="1621" y="2770"/>
                  </a:lnTo>
                  <a:lnTo>
                    <a:pt x="1617" y="2614"/>
                  </a:lnTo>
                  <a:lnTo>
                    <a:pt x="1595" y="2246"/>
                  </a:lnTo>
                  <a:lnTo>
                    <a:pt x="1553" y="1882"/>
                  </a:lnTo>
                  <a:lnTo>
                    <a:pt x="1522" y="1733"/>
                  </a:lnTo>
                  <a:lnTo>
                    <a:pt x="1481" y="1619"/>
                  </a:lnTo>
                  <a:lnTo>
                    <a:pt x="1431" y="1539"/>
                  </a:lnTo>
                  <a:lnTo>
                    <a:pt x="1368" y="1473"/>
                  </a:lnTo>
                  <a:lnTo>
                    <a:pt x="1275" y="1440"/>
                  </a:lnTo>
                  <a:lnTo>
                    <a:pt x="1181" y="1407"/>
                  </a:lnTo>
                  <a:lnTo>
                    <a:pt x="1052" y="1342"/>
                  </a:lnTo>
                  <a:lnTo>
                    <a:pt x="981" y="1300"/>
                  </a:lnTo>
                  <a:lnTo>
                    <a:pt x="937" y="1249"/>
                  </a:lnTo>
                  <a:lnTo>
                    <a:pt x="920" y="1197"/>
                  </a:lnTo>
                  <a:lnTo>
                    <a:pt x="920" y="1171"/>
                  </a:lnTo>
                  <a:lnTo>
                    <a:pt x="929" y="1139"/>
                  </a:lnTo>
                  <a:lnTo>
                    <a:pt x="1021" y="955"/>
                  </a:lnTo>
                  <a:lnTo>
                    <a:pt x="1055" y="851"/>
                  </a:lnTo>
                  <a:lnTo>
                    <a:pt x="1078" y="738"/>
                  </a:lnTo>
                  <a:lnTo>
                    <a:pt x="1078" y="700"/>
                  </a:lnTo>
                  <a:lnTo>
                    <a:pt x="1078" y="676"/>
                  </a:lnTo>
                  <a:lnTo>
                    <a:pt x="1076" y="645"/>
                  </a:lnTo>
                  <a:lnTo>
                    <a:pt x="1067" y="505"/>
                  </a:lnTo>
                  <a:lnTo>
                    <a:pt x="1034" y="279"/>
                  </a:lnTo>
                  <a:lnTo>
                    <a:pt x="939" y="128"/>
                  </a:lnTo>
                  <a:lnTo>
                    <a:pt x="826" y="7"/>
                  </a:lnTo>
                  <a:lnTo>
                    <a:pt x="808" y="3"/>
                  </a:lnTo>
                  <a:lnTo>
                    <a:pt x="787" y="1"/>
                  </a:lnTo>
                  <a:lnTo>
                    <a:pt x="743" y="16"/>
                  </a:lnTo>
                  <a:lnTo>
                    <a:pt x="716" y="37"/>
                  </a:lnTo>
                  <a:lnTo>
                    <a:pt x="723" y="53"/>
                  </a:lnTo>
                  <a:lnTo>
                    <a:pt x="695" y="22"/>
                  </a:lnTo>
                  <a:lnTo>
                    <a:pt x="657" y="3"/>
                  </a:lnTo>
                  <a:lnTo>
                    <a:pt x="638" y="0"/>
                  </a:lnTo>
                  <a:lnTo>
                    <a:pt x="621" y="10"/>
                  </a:lnTo>
                  <a:lnTo>
                    <a:pt x="533" y="108"/>
                  </a:lnTo>
                  <a:lnTo>
                    <a:pt x="451" y="222"/>
                  </a:lnTo>
                  <a:lnTo>
                    <a:pt x="442" y="416"/>
                  </a:lnTo>
                  <a:lnTo>
                    <a:pt x="442" y="540"/>
                  </a:lnTo>
                  <a:lnTo>
                    <a:pt x="439" y="621"/>
                  </a:lnTo>
                  <a:lnTo>
                    <a:pt x="423" y="661"/>
                  </a:lnTo>
                  <a:lnTo>
                    <a:pt x="408" y="703"/>
                  </a:lnTo>
                  <a:lnTo>
                    <a:pt x="408" y="731"/>
                  </a:lnTo>
                  <a:lnTo>
                    <a:pt x="405" y="752"/>
                  </a:lnTo>
                  <a:lnTo>
                    <a:pt x="405" y="773"/>
                  </a:lnTo>
                  <a:lnTo>
                    <a:pt x="406" y="804"/>
                  </a:lnTo>
                  <a:lnTo>
                    <a:pt x="442" y="875"/>
                  </a:lnTo>
                  <a:lnTo>
                    <a:pt x="480" y="947"/>
                  </a:lnTo>
                  <a:lnTo>
                    <a:pt x="528" y="1072"/>
                  </a:lnTo>
                  <a:lnTo>
                    <a:pt x="545" y="1135"/>
                  </a:lnTo>
                  <a:lnTo>
                    <a:pt x="542" y="1164"/>
                  </a:lnTo>
                  <a:lnTo>
                    <a:pt x="544" y="1190"/>
                  </a:lnTo>
                  <a:lnTo>
                    <a:pt x="545" y="1228"/>
                  </a:lnTo>
                  <a:lnTo>
                    <a:pt x="539" y="1265"/>
                  </a:lnTo>
                  <a:lnTo>
                    <a:pt x="521" y="1293"/>
                  </a:lnTo>
                  <a:lnTo>
                    <a:pt x="414" y="1373"/>
                  </a:lnTo>
                  <a:lnTo>
                    <a:pt x="315" y="1379"/>
                  </a:lnTo>
                  <a:lnTo>
                    <a:pt x="198" y="1401"/>
                  </a:lnTo>
                  <a:lnTo>
                    <a:pt x="74" y="1493"/>
                  </a:lnTo>
                  <a:lnTo>
                    <a:pt x="41" y="1626"/>
                  </a:lnTo>
                  <a:lnTo>
                    <a:pt x="20" y="1771"/>
                  </a:lnTo>
                  <a:lnTo>
                    <a:pt x="8" y="2012"/>
                  </a:lnTo>
                  <a:lnTo>
                    <a:pt x="0" y="2260"/>
                  </a:lnTo>
                  <a:lnTo>
                    <a:pt x="10" y="2569"/>
                  </a:lnTo>
                  <a:lnTo>
                    <a:pt x="18" y="2735"/>
                  </a:lnTo>
                  <a:lnTo>
                    <a:pt x="19" y="2812"/>
                  </a:lnTo>
                  <a:lnTo>
                    <a:pt x="19" y="2847"/>
                  </a:lnTo>
                  <a:lnTo>
                    <a:pt x="20" y="2883"/>
                  </a:lnTo>
                  <a:lnTo>
                    <a:pt x="819" y="2897"/>
                  </a:lnTo>
                  <a:lnTo>
                    <a:pt x="1370" y="2897"/>
                  </a:lnTo>
                  <a:lnTo>
                    <a:pt x="1621" y="289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70" name="Freeform 15"/>
            <p:cNvSpPr>
              <a:spLocks/>
            </p:cNvSpPr>
            <p:nvPr/>
          </p:nvSpPr>
          <p:spPr bwMode="auto">
            <a:xfrm>
              <a:off x="2014" y="2446"/>
              <a:ext cx="784" cy="733"/>
            </a:xfrm>
            <a:custGeom>
              <a:avLst/>
              <a:gdLst>
                <a:gd name="T0" fmla="*/ 0 w 1568"/>
                <a:gd name="T1" fmla="*/ 0 h 2197"/>
                <a:gd name="T2" fmla="*/ 1 w 1568"/>
                <a:gd name="T3" fmla="*/ 0 h 2197"/>
                <a:gd name="T4" fmla="*/ 1 w 1568"/>
                <a:gd name="T5" fmla="*/ 0 h 2197"/>
                <a:gd name="T6" fmla="*/ 1 w 1568"/>
                <a:gd name="T7" fmla="*/ 0 h 2197"/>
                <a:gd name="T8" fmla="*/ 1 w 1568"/>
                <a:gd name="T9" fmla="*/ 0 h 2197"/>
                <a:gd name="T10" fmla="*/ 1 w 1568"/>
                <a:gd name="T11" fmla="*/ 0 h 2197"/>
                <a:gd name="T12" fmla="*/ 1 w 1568"/>
                <a:gd name="T13" fmla="*/ 0 h 2197"/>
                <a:gd name="T14" fmla="*/ 1 w 1568"/>
                <a:gd name="T15" fmla="*/ 0 h 2197"/>
                <a:gd name="T16" fmla="*/ 1 w 1568"/>
                <a:gd name="T17" fmla="*/ 0 h 2197"/>
                <a:gd name="T18" fmla="*/ 1 w 1568"/>
                <a:gd name="T19" fmla="*/ 0 h 2197"/>
                <a:gd name="T20" fmla="*/ 1 w 1568"/>
                <a:gd name="T21" fmla="*/ 0 h 2197"/>
                <a:gd name="T22" fmla="*/ 1 w 1568"/>
                <a:gd name="T23" fmla="*/ 0 h 2197"/>
                <a:gd name="T24" fmla="*/ 1 w 1568"/>
                <a:gd name="T25" fmla="*/ 0 h 2197"/>
                <a:gd name="T26" fmla="*/ 1 w 1568"/>
                <a:gd name="T27" fmla="*/ 0 h 2197"/>
                <a:gd name="T28" fmla="*/ 1 w 1568"/>
                <a:gd name="T29" fmla="*/ 0 h 2197"/>
                <a:gd name="T30" fmla="*/ 1 w 1568"/>
                <a:gd name="T31" fmla="*/ 0 h 2197"/>
                <a:gd name="T32" fmla="*/ 1 w 1568"/>
                <a:gd name="T33" fmla="*/ 0 h 2197"/>
                <a:gd name="T34" fmla="*/ 1 w 1568"/>
                <a:gd name="T35" fmla="*/ 0 h 2197"/>
                <a:gd name="T36" fmla="*/ 1 w 1568"/>
                <a:gd name="T37" fmla="*/ 0 h 2197"/>
                <a:gd name="T38" fmla="*/ 1 w 1568"/>
                <a:gd name="T39" fmla="*/ 0 h 2197"/>
                <a:gd name="T40" fmla="*/ 1 w 1568"/>
                <a:gd name="T41" fmla="*/ 0 h 2197"/>
                <a:gd name="T42" fmla="*/ 1 w 1568"/>
                <a:gd name="T43" fmla="*/ 0 h 2197"/>
                <a:gd name="T44" fmla="*/ 1 w 1568"/>
                <a:gd name="T45" fmla="*/ 0 h 2197"/>
                <a:gd name="T46" fmla="*/ 1 w 1568"/>
                <a:gd name="T47" fmla="*/ 0 h 2197"/>
                <a:gd name="T48" fmla="*/ 1 w 1568"/>
                <a:gd name="T49" fmla="*/ 0 h 2197"/>
                <a:gd name="T50" fmla="*/ 1 w 1568"/>
                <a:gd name="T51" fmla="*/ 0 h 2197"/>
                <a:gd name="T52" fmla="*/ 1 w 1568"/>
                <a:gd name="T53" fmla="*/ 0 h 2197"/>
                <a:gd name="T54" fmla="*/ 1 w 1568"/>
                <a:gd name="T55" fmla="*/ 0 h 2197"/>
                <a:gd name="T56" fmla="*/ 1 w 1568"/>
                <a:gd name="T57" fmla="*/ 0 h 2197"/>
                <a:gd name="T58" fmla="*/ 1 w 1568"/>
                <a:gd name="T59" fmla="*/ 0 h 2197"/>
                <a:gd name="T60" fmla="*/ 1 w 1568"/>
                <a:gd name="T61" fmla="*/ 0 h 2197"/>
                <a:gd name="T62" fmla="*/ 1 w 1568"/>
                <a:gd name="T63" fmla="*/ 0 h 2197"/>
                <a:gd name="T64" fmla="*/ 1 w 1568"/>
                <a:gd name="T65" fmla="*/ 0 h 2197"/>
                <a:gd name="T66" fmla="*/ 0 w 1568"/>
                <a:gd name="T67" fmla="*/ 0 h 219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68"/>
                <a:gd name="T103" fmla="*/ 0 h 2197"/>
                <a:gd name="T104" fmla="*/ 1568 w 1568"/>
                <a:gd name="T105" fmla="*/ 2197 h 219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68" h="2197">
                  <a:moveTo>
                    <a:pt x="0" y="2197"/>
                  </a:moveTo>
                  <a:lnTo>
                    <a:pt x="28" y="2024"/>
                  </a:lnTo>
                  <a:lnTo>
                    <a:pt x="42" y="1747"/>
                  </a:lnTo>
                  <a:lnTo>
                    <a:pt x="82" y="1641"/>
                  </a:lnTo>
                  <a:lnTo>
                    <a:pt x="168" y="1569"/>
                  </a:lnTo>
                  <a:lnTo>
                    <a:pt x="277" y="1487"/>
                  </a:lnTo>
                  <a:lnTo>
                    <a:pt x="402" y="1414"/>
                  </a:lnTo>
                  <a:lnTo>
                    <a:pt x="448" y="1306"/>
                  </a:lnTo>
                  <a:lnTo>
                    <a:pt x="454" y="1248"/>
                  </a:lnTo>
                  <a:lnTo>
                    <a:pt x="378" y="1201"/>
                  </a:lnTo>
                  <a:lnTo>
                    <a:pt x="285" y="1092"/>
                  </a:lnTo>
                  <a:lnTo>
                    <a:pt x="285" y="880"/>
                  </a:lnTo>
                  <a:lnTo>
                    <a:pt x="324" y="510"/>
                  </a:lnTo>
                  <a:lnTo>
                    <a:pt x="356" y="240"/>
                  </a:lnTo>
                  <a:lnTo>
                    <a:pt x="472" y="57"/>
                  </a:lnTo>
                  <a:lnTo>
                    <a:pt x="549" y="0"/>
                  </a:lnTo>
                  <a:lnTo>
                    <a:pt x="619" y="11"/>
                  </a:lnTo>
                  <a:lnTo>
                    <a:pt x="688" y="24"/>
                  </a:lnTo>
                  <a:lnTo>
                    <a:pt x="721" y="0"/>
                  </a:lnTo>
                  <a:lnTo>
                    <a:pt x="870" y="115"/>
                  </a:lnTo>
                  <a:lnTo>
                    <a:pt x="985" y="450"/>
                  </a:lnTo>
                  <a:lnTo>
                    <a:pt x="1063" y="747"/>
                  </a:lnTo>
                  <a:lnTo>
                    <a:pt x="1063" y="1010"/>
                  </a:lnTo>
                  <a:lnTo>
                    <a:pt x="985" y="1191"/>
                  </a:lnTo>
                  <a:lnTo>
                    <a:pt x="900" y="1261"/>
                  </a:lnTo>
                  <a:lnTo>
                    <a:pt x="932" y="1329"/>
                  </a:lnTo>
                  <a:lnTo>
                    <a:pt x="1081" y="1462"/>
                  </a:lnTo>
                  <a:lnTo>
                    <a:pt x="1266" y="1487"/>
                  </a:lnTo>
                  <a:lnTo>
                    <a:pt x="1367" y="1560"/>
                  </a:lnTo>
                  <a:lnTo>
                    <a:pt x="1445" y="1638"/>
                  </a:lnTo>
                  <a:lnTo>
                    <a:pt x="1484" y="1794"/>
                  </a:lnTo>
                  <a:lnTo>
                    <a:pt x="1531" y="1959"/>
                  </a:lnTo>
                  <a:lnTo>
                    <a:pt x="1568" y="2194"/>
                  </a:lnTo>
                  <a:lnTo>
                    <a:pt x="0" y="2197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71" name="Freeform 16"/>
            <p:cNvSpPr>
              <a:spLocks/>
            </p:cNvSpPr>
            <p:nvPr/>
          </p:nvSpPr>
          <p:spPr bwMode="auto">
            <a:xfrm>
              <a:off x="2793" y="2383"/>
              <a:ext cx="827" cy="794"/>
            </a:xfrm>
            <a:custGeom>
              <a:avLst/>
              <a:gdLst>
                <a:gd name="T0" fmla="*/ 0 w 1653"/>
                <a:gd name="T1" fmla="*/ 0 h 2380"/>
                <a:gd name="T2" fmla="*/ 1 w 1653"/>
                <a:gd name="T3" fmla="*/ 0 h 2380"/>
                <a:gd name="T4" fmla="*/ 1 w 1653"/>
                <a:gd name="T5" fmla="*/ 0 h 2380"/>
                <a:gd name="T6" fmla="*/ 1 w 1653"/>
                <a:gd name="T7" fmla="*/ 0 h 2380"/>
                <a:gd name="T8" fmla="*/ 1 w 1653"/>
                <a:gd name="T9" fmla="*/ 0 h 2380"/>
                <a:gd name="T10" fmla="*/ 1 w 1653"/>
                <a:gd name="T11" fmla="*/ 0 h 2380"/>
                <a:gd name="T12" fmla="*/ 1 w 1653"/>
                <a:gd name="T13" fmla="*/ 0 h 2380"/>
                <a:gd name="T14" fmla="*/ 1 w 1653"/>
                <a:gd name="T15" fmla="*/ 0 h 2380"/>
                <a:gd name="T16" fmla="*/ 1 w 1653"/>
                <a:gd name="T17" fmla="*/ 0 h 2380"/>
                <a:gd name="T18" fmla="*/ 1 w 1653"/>
                <a:gd name="T19" fmla="*/ 0 h 2380"/>
                <a:gd name="T20" fmla="*/ 1 w 1653"/>
                <a:gd name="T21" fmla="*/ 0 h 2380"/>
                <a:gd name="T22" fmla="*/ 1 w 1653"/>
                <a:gd name="T23" fmla="*/ 0 h 2380"/>
                <a:gd name="T24" fmla="*/ 1 w 1653"/>
                <a:gd name="T25" fmla="*/ 0 h 2380"/>
                <a:gd name="T26" fmla="*/ 1 w 1653"/>
                <a:gd name="T27" fmla="*/ 0 h 2380"/>
                <a:gd name="T28" fmla="*/ 1 w 1653"/>
                <a:gd name="T29" fmla="*/ 0 h 2380"/>
                <a:gd name="T30" fmla="*/ 1 w 1653"/>
                <a:gd name="T31" fmla="*/ 0 h 2380"/>
                <a:gd name="T32" fmla="*/ 1 w 1653"/>
                <a:gd name="T33" fmla="*/ 0 h 2380"/>
                <a:gd name="T34" fmla="*/ 1 w 1653"/>
                <a:gd name="T35" fmla="*/ 0 h 2380"/>
                <a:gd name="T36" fmla="*/ 1 w 1653"/>
                <a:gd name="T37" fmla="*/ 0 h 2380"/>
                <a:gd name="T38" fmla="*/ 1 w 1653"/>
                <a:gd name="T39" fmla="*/ 0 h 2380"/>
                <a:gd name="T40" fmla="*/ 1 w 1653"/>
                <a:gd name="T41" fmla="*/ 0 h 2380"/>
                <a:gd name="T42" fmla="*/ 1 w 1653"/>
                <a:gd name="T43" fmla="*/ 0 h 2380"/>
                <a:gd name="T44" fmla="*/ 1 w 1653"/>
                <a:gd name="T45" fmla="*/ 0 h 2380"/>
                <a:gd name="T46" fmla="*/ 1 w 1653"/>
                <a:gd name="T47" fmla="*/ 0 h 2380"/>
                <a:gd name="T48" fmla="*/ 1 w 1653"/>
                <a:gd name="T49" fmla="*/ 0 h 2380"/>
                <a:gd name="T50" fmla="*/ 1 w 1653"/>
                <a:gd name="T51" fmla="*/ 0 h 2380"/>
                <a:gd name="T52" fmla="*/ 1 w 1653"/>
                <a:gd name="T53" fmla="*/ 0 h 2380"/>
                <a:gd name="T54" fmla="*/ 1 w 1653"/>
                <a:gd name="T55" fmla="*/ 0 h 2380"/>
                <a:gd name="T56" fmla="*/ 1 w 1653"/>
                <a:gd name="T57" fmla="*/ 0 h 2380"/>
                <a:gd name="T58" fmla="*/ 1 w 1653"/>
                <a:gd name="T59" fmla="*/ 0 h 2380"/>
                <a:gd name="T60" fmla="*/ 1 w 1653"/>
                <a:gd name="T61" fmla="*/ 0 h 2380"/>
                <a:gd name="T62" fmla="*/ 1 w 1653"/>
                <a:gd name="T63" fmla="*/ 0 h 2380"/>
                <a:gd name="T64" fmla="*/ 1 w 1653"/>
                <a:gd name="T65" fmla="*/ 0 h 2380"/>
                <a:gd name="T66" fmla="*/ 1 w 1653"/>
                <a:gd name="T67" fmla="*/ 0 h 2380"/>
                <a:gd name="T68" fmla="*/ 1 w 1653"/>
                <a:gd name="T69" fmla="*/ 0 h 2380"/>
                <a:gd name="T70" fmla="*/ 1 w 1653"/>
                <a:gd name="T71" fmla="*/ 0 h 2380"/>
                <a:gd name="T72" fmla="*/ 1 w 1653"/>
                <a:gd name="T73" fmla="*/ 0 h 2380"/>
                <a:gd name="T74" fmla="*/ 0 w 1653"/>
                <a:gd name="T75" fmla="*/ 0 h 23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53"/>
                <a:gd name="T115" fmla="*/ 0 h 2380"/>
                <a:gd name="T116" fmla="*/ 1653 w 1653"/>
                <a:gd name="T117" fmla="*/ 2380 h 23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53" h="2380">
                  <a:moveTo>
                    <a:pt x="0" y="2380"/>
                  </a:moveTo>
                  <a:lnTo>
                    <a:pt x="34" y="1839"/>
                  </a:lnTo>
                  <a:lnTo>
                    <a:pt x="82" y="1712"/>
                  </a:lnTo>
                  <a:lnTo>
                    <a:pt x="153" y="1528"/>
                  </a:lnTo>
                  <a:lnTo>
                    <a:pt x="237" y="1508"/>
                  </a:lnTo>
                  <a:lnTo>
                    <a:pt x="400" y="1473"/>
                  </a:lnTo>
                  <a:lnTo>
                    <a:pt x="477" y="1427"/>
                  </a:lnTo>
                  <a:lnTo>
                    <a:pt x="548" y="1365"/>
                  </a:lnTo>
                  <a:lnTo>
                    <a:pt x="572" y="1208"/>
                  </a:lnTo>
                  <a:lnTo>
                    <a:pt x="495" y="997"/>
                  </a:lnTo>
                  <a:lnTo>
                    <a:pt x="440" y="975"/>
                  </a:lnTo>
                  <a:lnTo>
                    <a:pt x="393" y="747"/>
                  </a:lnTo>
                  <a:lnTo>
                    <a:pt x="425" y="686"/>
                  </a:lnTo>
                  <a:lnTo>
                    <a:pt x="409" y="464"/>
                  </a:lnTo>
                  <a:lnTo>
                    <a:pt x="418" y="246"/>
                  </a:lnTo>
                  <a:lnTo>
                    <a:pt x="472" y="163"/>
                  </a:lnTo>
                  <a:lnTo>
                    <a:pt x="588" y="19"/>
                  </a:lnTo>
                  <a:lnTo>
                    <a:pt x="681" y="0"/>
                  </a:lnTo>
                  <a:lnTo>
                    <a:pt x="806" y="0"/>
                  </a:lnTo>
                  <a:lnTo>
                    <a:pt x="899" y="57"/>
                  </a:lnTo>
                  <a:lnTo>
                    <a:pt x="977" y="163"/>
                  </a:lnTo>
                  <a:lnTo>
                    <a:pt x="1031" y="345"/>
                  </a:lnTo>
                  <a:lnTo>
                    <a:pt x="1046" y="496"/>
                  </a:lnTo>
                  <a:lnTo>
                    <a:pt x="1047" y="631"/>
                  </a:lnTo>
                  <a:lnTo>
                    <a:pt x="1093" y="653"/>
                  </a:lnTo>
                  <a:lnTo>
                    <a:pt x="1078" y="865"/>
                  </a:lnTo>
                  <a:lnTo>
                    <a:pt x="1012" y="903"/>
                  </a:lnTo>
                  <a:lnTo>
                    <a:pt x="993" y="1030"/>
                  </a:lnTo>
                  <a:lnTo>
                    <a:pt x="968" y="1179"/>
                  </a:lnTo>
                  <a:lnTo>
                    <a:pt x="983" y="1296"/>
                  </a:lnTo>
                  <a:lnTo>
                    <a:pt x="1070" y="1368"/>
                  </a:lnTo>
                  <a:lnTo>
                    <a:pt x="1186" y="1413"/>
                  </a:lnTo>
                  <a:lnTo>
                    <a:pt x="1350" y="1447"/>
                  </a:lnTo>
                  <a:lnTo>
                    <a:pt x="1468" y="1462"/>
                  </a:lnTo>
                  <a:lnTo>
                    <a:pt x="1530" y="1579"/>
                  </a:lnTo>
                  <a:lnTo>
                    <a:pt x="1577" y="1687"/>
                  </a:lnTo>
                  <a:lnTo>
                    <a:pt x="1653" y="2353"/>
                  </a:lnTo>
                  <a:lnTo>
                    <a:pt x="0" y="238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72" name="Rectangle 17"/>
            <p:cNvSpPr>
              <a:spLocks noChangeArrowheads="1"/>
            </p:cNvSpPr>
            <p:nvPr/>
          </p:nvSpPr>
          <p:spPr bwMode="auto">
            <a:xfrm>
              <a:off x="3272" y="1322"/>
              <a:ext cx="110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6E6E6E"/>
                  </a:solidFill>
                  <a:latin typeface="Lucida Sans Unicode" charset="0"/>
                </a:rPr>
                <a:t>z</a:t>
              </a:r>
              <a:endParaRPr lang="en-GB">
                <a:latin typeface="Lucida Sans Unicode" charset="0"/>
              </a:endParaRPr>
            </a:p>
          </p:txBody>
        </p:sp>
        <p:sp>
          <p:nvSpPr>
            <p:cNvPr id="19473" name="Rectangle 18"/>
            <p:cNvSpPr>
              <a:spLocks noChangeArrowheads="1"/>
            </p:cNvSpPr>
            <p:nvPr/>
          </p:nvSpPr>
          <p:spPr bwMode="auto">
            <a:xfrm>
              <a:off x="3166" y="1365"/>
              <a:ext cx="9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>
                  <a:solidFill>
                    <a:srgbClr val="6E6E6E"/>
                  </a:solidFill>
                  <a:latin typeface="Lucida Sans Unicode" charset="0"/>
                </a:rPr>
                <a:t>z</a:t>
              </a:r>
              <a:endParaRPr lang="en-US">
                <a:latin typeface="Lucida Sans Unicode" charset="0"/>
              </a:endParaRPr>
            </a:p>
          </p:txBody>
        </p:sp>
        <p:sp>
          <p:nvSpPr>
            <p:cNvPr id="19474" name="Rectangle 19"/>
            <p:cNvSpPr>
              <a:spLocks noChangeArrowheads="1"/>
            </p:cNvSpPr>
            <p:nvPr/>
          </p:nvSpPr>
          <p:spPr bwMode="auto">
            <a:xfrm>
              <a:off x="3079" y="1409"/>
              <a:ext cx="110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solidFill>
                    <a:srgbClr val="6E6E6E"/>
                  </a:solidFill>
                  <a:latin typeface="Lucida Sans Unicode" charset="0"/>
                </a:rPr>
                <a:t>z</a:t>
              </a:r>
              <a:endParaRPr lang="en-US">
                <a:latin typeface="Lucida Sans Unicode" charset="0"/>
              </a:endParaRPr>
            </a:p>
          </p:txBody>
        </p:sp>
        <p:sp>
          <p:nvSpPr>
            <p:cNvPr id="19475" name="Rectangle 20"/>
            <p:cNvSpPr>
              <a:spLocks noChangeArrowheads="1"/>
            </p:cNvSpPr>
            <p:nvPr/>
          </p:nvSpPr>
          <p:spPr bwMode="auto">
            <a:xfrm>
              <a:off x="3017" y="1498"/>
              <a:ext cx="69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6E6E6E"/>
                  </a:solidFill>
                  <a:latin typeface="Lucida Sans Unicode" charset="0"/>
                </a:rPr>
                <a:t>z</a:t>
              </a:r>
              <a:endParaRPr lang="en-US">
                <a:latin typeface="Lucida Sans Unicode" charset="0"/>
              </a:endParaRPr>
            </a:p>
          </p:txBody>
        </p:sp>
        <p:sp>
          <p:nvSpPr>
            <p:cNvPr id="19476" name="Rectangle 21"/>
            <p:cNvSpPr>
              <a:spLocks noChangeArrowheads="1"/>
            </p:cNvSpPr>
            <p:nvPr/>
          </p:nvSpPr>
          <p:spPr bwMode="auto">
            <a:xfrm>
              <a:off x="2961" y="1587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6E6E6E"/>
                  </a:solidFill>
                  <a:latin typeface="Lucida Sans Unicode" charset="0"/>
                </a:rPr>
                <a:t>z</a:t>
              </a:r>
              <a:endParaRPr lang="en-US">
                <a:latin typeface="Lucida Sans Unicode" charset="0"/>
              </a:endParaRPr>
            </a:p>
          </p:txBody>
        </p:sp>
        <p:sp>
          <p:nvSpPr>
            <p:cNvPr id="19477" name="Rectangle 22"/>
            <p:cNvSpPr>
              <a:spLocks noChangeArrowheads="1"/>
            </p:cNvSpPr>
            <p:nvPr/>
          </p:nvSpPr>
          <p:spPr bwMode="auto">
            <a:xfrm>
              <a:off x="2920" y="1680"/>
              <a:ext cx="5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6E6E6E"/>
                  </a:solidFill>
                  <a:latin typeface="Lucida Sans Unicode" charset="0"/>
                </a:rPr>
                <a:t>z</a:t>
              </a:r>
              <a:endParaRPr lang="en-US">
                <a:latin typeface="Lucida Sans Unicode" charset="0"/>
              </a:endParaRPr>
            </a:p>
          </p:txBody>
        </p:sp>
        <p:sp>
          <p:nvSpPr>
            <p:cNvPr id="19478" name="Rectangle 23"/>
            <p:cNvSpPr>
              <a:spLocks noChangeArrowheads="1"/>
            </p:cNvSpPr>
            <p:nvPr/>
          </p:nvSpPr>
          <p:spPr bwMode="auto">
            <a:xfrm>
              <a:off x="2895" y="1749"/>
              <a:ext cx="41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6E6E6E"/>
                  </a:solidFill>
                  <a:latin typeface="Lucida Sans Unicode" charset="0"/>
                </a:rPr>
                <a:t>z</a:t>
              </a:r>
              <a:endParaRPr lang="en-US">
                <a:latin typeface="Lucida Sans Unicode" charset="0"/>
              </a:endParaRPr>
            </a:p>
          </p:txBody>
        </p:sp>
        <p:sp>
          <p:nvSpPr>
            <p:cNvPr id="19479" name="Freeform 24"/>
            <p:cNvSpPr>
              <a:spLocks/>
            </p:cNvSpPr>
            <p:nvPr/>
          </p:nvSpPr>
          <p:spPr bwMode="auto">
            <a:xfrm>
              <a:off x="950" y="1735"/>
              <a:ext cx="777" cy="965"/>
            </a:xfrm>
            <a:custGeom>
              <a:avLst/>
              <a:gdLst>
                <a:gd name="T0" fmla="*/ 1 w 1554"/>
                <a:gd name="T1" fmla="*/ 0 h 2895"/>
                <a:gd name="T2" fmla="*/ 1 w 1554"/>
                <a:gd name="T3" fmla="*/ 0 h 2895"/>
                <a:gd name="T4" fmla="*/ 1 w 1554"/>
                <a:gd name="T5" fmla="*/ 0 h 2895"/>
                <a:gd name="T6" fmla="*/ 1 w 1554"/>
                <a:gd name="T7" fmla="*/ 0 h 2895"/>
                <a:gd name="T8" fmla="*/ 1 w 1554"/>
                <a:gd name="T9" fmla="*/ 0 h 2895"/>
                <a:gd name="T10" fmla="*/ 1 w 1554"/>
                <a:gd name="T11" fmla="*/ 0 h 2895"/>
                <a:gd name="T12" fmla="*/ 1 w 1554"/>
                <a:gd name="T13" fmla="*/ 0 h 2895"/>
                <a:gd name="T14" fmla="*/ 1 w 1554"/>
                <a:gd name="T15" fmla="*/ 0 h 2895"/>
                <a:gd name="T16" fmla="*/ 1 w 1554"/>
                <a:gd name="T17" fmla="*/ 0 h 2895"/>
                <a:gd name="T18" fmla="*/ 1 w 1554"/>
                <a:gd name="T19" fmla="*/ 0 h 2895"/>
                <a:gd name="T20" fmla="*/ 1 w 1554"/>
                <a:gd name="T21" fmla="*/ 0 h 2895"/>
                <a:gd name="T22" fmla="*/ 1 w 1554"/>
                <a:gd name="T23" fmla="*/ 0 h 2895"/>
                <a:gd name="T24" fmla="*/ 1 w 1554"/>
                <a:gd name="T25" fmla="*/ 0 h 2895"/>
                <a:gd name="T26" fmla="*/ 1 w 1554"/>
                <a:gd name="T27" fmla="*/ 0 h 2895"/>
                <a:gd name="T28" fmla="*/ 1 w 1554"/>
                <a:gd name="T29" fmla="*/ 0 h 2895"/>
                <a:gd name="T30" fmla="*/ 1 w 1554"/>
                <a:gd name="T31" fmla="*/ 0 h 2895"/>
                <a:gd name="T32" fmla="*/ 1 w 1554"/>
                <a:gd name="T33" fmla="*/ 0 h 2895"/>
                <a:gd name="T34" fmla="*/ 1 w 1554"/>
                <a:gd name="T35" fmla="*/ 0 h 2895"/>
                <a:gd name="T36" fmla="*/ 1 w 1554"/>
                <a:gd name="T37" fmla="*/ 0 h 2895"/>
                <a:gd name="T38" fmla="*/ 1 w 1554"/>
                <a:gd name="T39" fmla="*/ 0 h 2895"/>
                <a:gd name="T40" fmla="*/ 1 w 1554"/>
                <a:gd name="T41" fmla="*/ 0 h 2895"/>
                <a:gd name="T42" fmla="*/ 1 w 1554"/>
                <a:gd name="T43" fmla="*/ 0 h 2895"/>
                <a:gd name="T44" fmla="*/ 1 w 1554"/>
                <a:gd name="T45" fmla="*/ 0 h 2895"/>
                <a:gd name="T46" fmla="*/ 1 w 1554"/>
                <a:gd name="T47" fmla="*/ 0 h 2895"/>
                <a:gd name="T48" fmla="*/ 1 w 1554"/>
                <a:gd name="T49" fmla="*/ 0 h 2895"/>
                <a:gd name="T50" fmla="*/ 1 w 1554"/>
                <a:gd name="T51" fmla="*/ 0 h 2895"/>
                <a:gd name="T52" fmla="*/ 1 w 1554"/>
                <a:gd name="T53" fmla="*/ 0 h 2895"/>
                <a:gd name="T54" fmla="*/ 1 w 1554"/>
                <a:gd name="T55" fmla="*/ 0 h 2895"/>
                <a:gd name="T56" fmla="*/ 1 w 1554"/>
                <a:gd name="T57" fmla="*/ 0 h 2895"/>
                <a:gd name="T58" fmla="*/ 1 w 1554"/>
                <a:gd name="T59" fmla="*/ 0 h 2895"/>
                <a:gd name="T60" fmla="*/ 1 w 1554"/>
                <a:gd name="T61" fmla="*/ 0 h 2895"/>
                <a:gd name="T62" fmla="*/ 1 w 1554"/>
                <a:gd name="T63" fmla="*/ 0 h 2895"/>
                <a:gd name="T64" fmla="*/ 1 w 1554"/>
                <a:gd name="T65" fmla="*/ 0 h 2895"/>
                <a:gd name="T66" fmla="*/ 0 w 1554"/>
                <a:gd name="T67" fmla="*/ 0 h 2895"/>
                <a:gd name="T68" fmla="*/ 1 w 1554"/>
                <a:gd name="T69" fmla="*/ 0 h 2895"/>
                <a:gd name="T70" fmla="*/ 1 w 1554"/>
                <a:gd name="T71" fmla="*/ 0 h 289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54"/>
                <a:gd name="T109" fmla="*/ 0 h 2895"/>
                <a:gd name="T110" fmla="*/ 1554 w 1554"/>
                <a:gd name="T111" fmla="*/ 2895 h 289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54" h="2895">
                  <a:moveTo>
                    <a:pt x="1487" y="2887"/>
                  </a:moveTo>
                  <a:lnTo>
                    <a:pt x="1516" y="2876"/>
                  </a:lnTo>
                  <a:lnTo>
                    <a:pt x="1536" y="2838"/>
                  </a:lnTo>
                  <a:lnTo>
                    <a:pt x="1554" y="2707"/>
                  </a:lnTo>
                  <a:lnTo>
                    <a:pt x="1554" y="2665"/>
                  </a:lnTo>
                  <a:lnTo>
                    <a:pt x="1553" y="2619"/>
                  </a:lnTo>
                  <a:lnTo>
                    <a:pt x="1547" y="2519"/>
                  </a:lnTo>
                  <a:lnTo>
                    <a:pt x="1518" y="2295"/>
                  </a:lnTo>
                  <a:lnTo>
                    <a:pt x="1425" y="1842"/>
                  </a:lnTo>
                  <a:lnTo>
                    <a:pt x="1323" y="1530"/>
                  </a:lnTo>
                  <a:lnTo>
                    <a:pt x="1284" y="1492"/>
                  </a:lnTo>
                  <a:lnTo>
                    <a:pt x="1237" y="1468"/>
                  </a:lnTo>
                  <a:lnTo>
                    <a:pt x="1029" y="1374"/>
                  </a:lnTo>
                  <a:lnTo>
                    <a:pt x="977" y="1323"/>
                  </a:lnTo>
                  <a:lnTo>
                    <a:pt x="940" y="1245"/>
                  </a:lnTo>
                  <a:lnTo>
                    <a:pt x="924" y="1193"/>
                  </a:lnTo>
                  <a:lnTo>
                    <a:pt x="925" y="1170"/>
                  </a:lnTo>
                  <a:lnTo>
                    <a:pt x="934" y="1137"/>
                  </a:lnTo>
                  <a:lnTo>
                    <a:pt x="1021" y="953"/>
                  </a:lnTo>
                  <a:lnTo>
                    <a:pt x="1055" y="848"/>
                  </a:lnTo>
                  <a:lnTo>
                    <a:pt x="1072" y="786"/>
                  </a:lnTo>
                  <a:lnTo>
                    <a:pt x="1078" y="740"/>
                  </a:lnTo>
                  <a:lnTo>
                    <a:pt x="1078" y="702"/>
                  </a:lnTo>
                  <a:lnTo>
                    <a:pt x="1078" y="678"/>
                  </a:lnTo>
                  <a:lnTo>
                    <a:pt x="1077" y="647"/>
                  </a:lnTo>
                  <a:lnTo>
                    <a:pt x="1068" y="507"/>
                  </a:lnTo>
                  <a:lnTo>
                    <a:pt x="1036" y="280"/>
                  </a:lnTo>
                  <a:lnTo>
                    <a:pt x="942" y="129"/>
                  </a:lnTo>
                  <a:lnTo>
                    <a:pt x="831" y="5"/>
                  </a:lnTo>
                  <a:lnTo>
                    <a:pt x="814" y="0"/>
                  </a:lnTo>
                  <a:lnTo>
                    <a:pt x="793" y="0"/>
                  </a:lnTo>
                  <a:lnTo>
                    <a:pt x="750" y="16"/>
                  </a:lnTo>
                  <a:lnTo>
                    <a:pt x="723" y="39"/>
                  </a:lnTo>
                  <a:lnTo>
                    <a:pt x="720" y="48"/>
                  </a:lnTo>
                  <a:lnTo>
                    <a:pt x="729" y="58"/>
                  </a:lnTo>
                  <a:lnTo>
                    <a:pt x="701" y="23"/>
                  </a:lnTo>
                  <a:lnTo>
                    <a:pt x="665" y="6"/>
                  </a:lnTo>
                  <a:lnTo>
                    <a:pt x="647" y="3"/>
                  </a:lnTo>
                  <a:lnTo>
                    <a:pt x="630" y="13"/>
                  </a:lnTo>
                  <a:lnTo>
                    <a:pt x="543" y="110"/>
                  </a:lnTo>
                  <a:lnTo>
                    <a:pt x="463" y="224"/>
                  </a:lnTo>
                  <a:lnTo>
                    <a:pt x="452" y="418"/>
                  </a:lnTo>
                  <a:lnTo>
                    <a:pt x="452" y="540"/>
                  </a:lnTo>
                  <a:lnTo>
                    <a:pt x="448" y="621"/>
                  </a:lnTo>
                  <a:lnTo>
                    <a:pt x="433" y="660"/>
                  </a:lnTo>
                  <a:lnTo>
                    <a:pt x="419" y="704"/>
                  </a:lnTo>
                  <a:lnTo>
                    <a:pt x="419" y="728"/>
                  </a:lnTo>
                  <a:lnTo>
                    <a:pt x="417" y="750"/>
                  </a:lnTo>
                  <a:lnTo>
                    <a:pt x="417" y="773"/>
                  </a:lnTo>
                  <a:lnTo>
                    <a:pt x="417" y="806"/>
                  </a:lnTo>
                  <a:lnTo>
                    <a:pt x="452" y="875"/>
                  </a:lnTo>
                  <a:lnTo>
                    <a:pt x="489" y="946"/>
                  </a:lnTo>
                  <a:lnTo>
                    <a:pt x="538" y="1069"/>
                  </a:lnTo>
                  <a:lnTo>
                    <a:pt x="554" y="1133"/>
                  </a:lnTo>
                  <a:lnTo>
                    <a:pt x="550" y="1163"/>
                  </a:lnTo>
                  <a:lnTo>
                    <a:pt x="553" y="1187"/>
                  </a:lnTo>
                  <a:lnTo>
                    <a:pt x="554" y="1225"/>
                  </a:lnTo>
                  <a:lnTo>
                    <a:pt x="547" y="1260"/>
                  </a:lnTo>
                  <a:lnTo>
                    <a:pt x="531" y="1286"/>
                  </a:lnTo>
                  <a:lnTo>
                    <a:pt x="479" y="1330"/>
                  </a:lnTo>
                  <a:lnTo>
                    <a:pt x="424" y="1372"/>
                  </a:lnTo>
                  <a:lnTo>
                    <a:pt x="328" y="1375"/>
                  </a:lnTo>
                  <a:lnTo>
                    <a:pt x="212" y="1398"/>
                  </a:lnTo>
                  <a:lnTo>
                    <a:pt x="90" y="1491"/>
                  </a:lnTo>
                  <a:lnTo>
                    <a:pt x="57" y="1622"/>
                  </a:lnTo>
                  <a:lnTo>
                    <a:pt x="33" y="1764"/>
                  </a:lnTo>
                  <a:lnTo>
                    <a:pt x="5" y="2369"/>
                  </a:lnTo>
                  <a:lnTo>
                    <a:pt x="0" y="2853"/>
                  </a:lnTo>
                  <a:lnTo>
                    <a:pt x="472" y="2886"/>
                  </a:lnTo>
                  <a:lnTo>
                    <a:pt x="948" y="2895"/>
                  </a:lnTo>
                  <a:lnTo>
                    <a:pt x="1214" y="2895"/>
                  </a:lnTo>
                  <a:lnTo>
                    <a:pt x="1487" y="2887"/>
                  </a:lnTo>
                  <a:close/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80" name="Freeform 25"/>
            <p:cNvSpPr>
              <a:spLocks/>
            </p:cNvSpPr>
            <p:nvPr/>
          </p:nvSpPr>
          <p:spPr bwMode="auto">
            <a:xfrm>
              <a:off x="845" y="1993"/>
              <a:ext cx="774" cy="977"/>
            </a:xfrm>
            <a:custGeom>
              <a:avLst/>
              <a:gdLst>
                <a:gd name="T0" fmla="*/ 0 w 1549"/>
                <a:gd name="T1" fmla="*/ 0 h 2933"/>
                <a:gd name="T2" fmla="*/ 0 w 1549"/>
                <a:gd name="T3" fmla="*/ 0 h 2933"/>
                <a:gd name="T4" fmla="*/ 0 w 1549"/>
                <a:gd name="T5" fmla="*/ 0 h 2933"/>
                <a:gd name="T6" fmla="*/ 0 w 1549"/>
                <a:gd name="T7" fmla="*/ 0 h 2933"/>
                <a:gd name="T8" fmla="*/ 0 w 1549"/>
                <a:gd name="T9" fmla="*/ 0 h 2933"/>
                <a:gd name="T10" fmla="*/ 0 w 1549"/>
                <a:gd name="T11" fmla="*/ 0 h 2933"/>
                <a:gd name="T12" fmla="*/ 0 w 1549"/>
                <a:gd name="T13" fmla="*/ 0 h 2933"/>
                <a:gd name="T14" fmla="*/ 0 w 1549"/>
                <a:gd name="T15" fmla="*/ 0 h 2933"/>
                <a:gd name="T16" fmla="*/ 0 w 1549"/>
                <a:gd name="T17" fmla="*/ 0 h 2933"/>
                <a:gd name="T18" fmla="*/ 0 w 1549"/>
                <a:gd name="T19" fmla="*/ 0 h 2933"/>
                <a:gd name="T20" fmla="*/ 0 w 1549"/>
                <a:gd name="T21" fmla="*/ 0 h 2933"/>
                <a:gd name="T22" fmla="*/ 0 w 1549"/>
                <a:gd name="T23" fmla="*/ 0 h 2933"/>
                <a:gd name="T24" fmla="*/ 0 w 1549"/>
                <a:gd name="T25" fmla="*/ 0 h 2933"/>
                <a:gd name="T26" fmla="*/ 0 w 1549"/>
                <a:gd name="T27" fmla="*/ 0 h 2933"/>
                <a:gd name="T28" fmla="*/ 0 w 1549"/>
                <a:gd name="T29" fmla="*/ 0 h 2933"/>
                <a:gd name="T30" fmla="*/ 0 w 1549"/>
                <a:gd name="T31" fmla="*/ 0 h 2933"/>
                <a:gd name="T32" fmla="*/ 0 w 1549"/>
                <a:gd name="T33" fmla="*/ 0 h 2933"/>
                <a:gd name="T34" fmla="*/ 0 w 1549"/>
                <a:gd name="T35" fmla="*/ 0 h 2933"/>
                <a:gd name="T36" fmla="*/ 0 w 1549"/>
                <a:gd name="T37" fmla="*/ 0 h 2933"/>
                <a:gd name="T38" fmla="*/ 0 w 1549"/>
                <a:gd name="T39" fmla="*/ 0 h 2933"/>
                <a:gd name="T40" fmla="*/ 0 w 1549"/>
                <a:gd name="T41" fmla="*/ 0 h 2933"/>
                <a:gd name="T42" fmla="*/ 0 w 1549"/>
                <a:gd name="T43" fmla="*/ 0 h 2933"/>
                <a:gd name="T44" fmla="*/ 0 w 1549"/>
                <a:gd name="T45" fmla="*/ 0 h 2933"/>
                <a:gd name="T46" fmla="*/ 0 w 1549"/>
                <a:gd name="T47" fmla="*/ 0 h 2933"/>
                <a:gd name="T48" fmla="*/ 0 w 1549"/>
                <a:gd name="T49" fmla="*/ 0 h 2933"/>
                <a:gd name="T50" fmla="*/ 0 w 1549"/>
                <a:gd name="T51" fmla="*/ 0 h 2933"/>
                <a:gd name="T52" fmla="*/ 0 w 1549"/>
                <a:gd name="T53" fmla="*/ 0 h 2933"/>
                <a:gd name="T54" fmla="*/ 0 w 1549"/>
                <a:gd name="T55" fmla="*/ 0 h 2933"/>
                <a:gd name="T56" fmla="*/ 0 w 1549"/>
                <a:gd name="T57" fmla="*/ 0 h 2933"/>
                <a:gd name="T58" fmla="*/ 0 w 1549"/>
                <a:gd name="T59" fmla="*/ 0 h 2933"/>
                <a:gd name="T60" fmla="*/ 0 w 1549"/>
                <a:gd name="T61" fmla="*/ 0 h 2933"/>
                <a:gd name="T62" fmla="*/ 0 w 1549"/>
                <a:gd name="T63" fmla="*/ 0 h 2933"/>
                <a:gd name="T64" fmla="*/ 0 w 1549"/>
                <a:gd name="T65" fmla="*/ 0 h 2933"/>
                <a:gd name="T66" fmla="*/ 0 w 1549"/>
                <a:gd name="T67" fmla="*/ 0 h 2933"/>
                <a:gd name="T68" fmla="*/ 0 w 1549"/>
                <a:gd name="T69" fmla="*/ 0 h 2933"/>
                <a:gd name="T70" fmla="*/ 0 w 1549"/>
                <a:gd name="T71" fmla="*/ 0 h 2933"/>
                <a:gd name="T72" fmla="*/ 0 w 1549"/>
                <a:gd name="T73" fmla="*/ 0 h 2933"/>
                <a:gd name="T74" fmla="*/ 0 w 1549"/>
                <a:gd name="T75" fmla="*/ 0 h 2933"/>
                <a:gd name="T76" fmla="*/ 0 w 1549"/>
                <a:gd name="T77" fmla="*/ 0 h 29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49"/>
                <a:gd name="T118" fmla="*/ 0 h 2933"/>
                <a:gd name="T119" fmla="*/ 1549 w 1549"/>
                <a:gd name="T120" fmla="*/ 2933 h 29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49" h="2933">
                  <a:moveTo>
                    <a:pt x="0" y="2641"/>
                  </a:moveTo>
                  <a:lnTo>
                    <a:pt x="38" y="1868"/>
                  </a:lnTo>
                  <a:lnTo>
                    <a:pt x="101" y="1594"/>
                  </a:lnTo>
                  <a:lnTo>
                    <a:pt x="264" y="1486"/>
                  </a:lnTo>
                  <a:lnTo>
                    <a:pt x="419" y="1464"/>
                  </a:lnTo>
                  <a:lnTo>
                    <a:pt x="552" y="1403"/>
                  </a:lnTo>
                  <a:lnTo>
                    <a:pt x="607" y="1286"/>
                  </a:lnTo>
                  <a:lnTo>
                    <a:pt x="615" y="1109"/>
                  </a:lnTo>
                  <a:lnTo>
                    <a:pt x="560" y="1011"/>
                  </a:lnTo>
                  <a:lnTo>
                    <a:pt x="560" y="954"/>
                  </a:lnTo>
                  <a:lnTo>
                    <a:pt x="513" y="882"/>
                  </a:lnTo>
                  <a:lnTo>
                    <a:pt x="475" y="725"/>
                  </a:lnTo>
                  <a:lnTo>
                    <a:pt x="481" y="701"/>
                  </a:lnTo>
                  <a:lnTo>
                    <a:pt x="443" y="583"/>
                  </a:lnTo>
                  <a:lnTo>
                    <a:pt x="481" y="340"/>
                  </a:lnTo>
                  <a:lnTo>
                    <a:pt x="570" y="226"/>
                  </a:lnTo>
                  <a:lnTo>
                    <a:pt x="667" y="69"/>
                  </a:lnTo>
                  <a:lnTo>
                    <a:pt x="864" y="0"/>
                  </a:lnTo>
                  <a:lnTo>
                    <a:pt x="1011" y="121"/>
                  </a:lnTo>
                  <a:lnTo>
                    <a:pt x="1068" y="216"/>
                  </a:lnTo>
                  <a:lnTo>
                    <a:pt x="1151" y="265"/>
                  </a:lnTo>
                  <a:lnTo>
                    <a:pt x="1151" y="371"/>
                  </a:lnTo>
                  <a:lnTo>
                    <a:pt x="1160" y="430"/>
                  </a:lnTo>
                  <a:lnTo>
                    <a:pt x="1222" y="550"/>
                  </a:lnTo>
                  <a:lnTo>
                    <a:pt x="1173" y="714"/>
                  </a:lnTo>
                  <a:lnTo>
                    <a:pt x="1183" y="836"/>
                  </a:lnTo>
                  <a:lnTo>
                    <a:pt x="1135" y="954"/>
                  </a:lnTo>
                  <a:lnTo>
                    <a:pt x="1096" y="990"/>
                  </a:lnTo>
                  <a:lnTo>
                    <a:pt x="1096" y="1048"/>
                  </a:lnTo>
                  <a:lnTo>
                    <a:pt x="1051" y="1179"/>
                  </a:lnTo>
                  <a:lnTo>
                    <a:pt x="1019" y="1286"/>
                  </a:lnTo>
                  <a:lnTo>
                    <a:pt x="1112" y="1403"/>
                  </a:lnTo>
                  <a:lnTo>
                    <a:pt x="1276" y="1523"/>
                  </a:lnTo>
                  <a:lnTo>
                    <a:pt x="1447" y="1640"/>
                  </a:lnTo>
                  <a:lnTo>
                    <a:pt x="1525" y="1786"/>
                  </a:lnTo>
                  <a:lnTo>
                    <a:pt x="1549" y="1975"/>
                  </a:lnTo>
                  <a:lnTo>
                    <a:pt x="1546" y="2250"/>
                  </a:lnTo>
                  <a:lnTo>
                    <a:pt x="1543" y="2933"/>
                  </a:lnTo>
                  <a:lnTo>
                    <a:pt x="0" y="2641"/>
                  </a:lnTo>
                  <a:close/>
                </a:path>
              </a:pathLst>
            </a:custGeom>
            <a:solidFill>
              <a:srgbClr val="808080"/>
            </a:solidFill>
            <a:ln w="1588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481" name="Freeform 26"/>
            <p:cNvSpPr>
              <a:spLocks/>
            </p:cNvSpPr>
            <p:nvPr/>
          </p:nvSpPr>
          <p:spPr bwMode="auto">
            <a:xfrm>
              <a:off x="1270" y="2379"/>
              <a:ext cx="753" cy="791"/>
            </a:xfrm>
            <a:custGeom>
              <a:avLst/>
              <a:gdLst>
                <a:gd name="T0" fmla="*/ 0 w 1507"/>
                <a:gd name="T1" fmla="*/ 0 h 2372"/>
                <a:gd name="T2" fmla="*/ 0 w 1507"/>
                <a:gd name="T3" fmla="*/ 0 h 2372"/>
                <a:gd name="T4" fmla="*/ 0 w 1507"/>
                <a:gd name="T5" fmla="*/ 0 h 2372"/>
                <a:gd name="T6" fmla="*/ 0 w 1507"/>
                <a:gd name="T7" fmla="*/ 0 h 2372"/>
                <a:gd name="T8" fmla="*/ 0 w 1507"/>
                <a:gd name="T9" fmla="*/ 0 h 2372"/>
                <a:gd name="T10" fmla="*/ 0 w 1507"/>
                <a:gd name="T11" fmla="*/ 0 h 2372"/>
                <a:gd name="T12" fmla="*/ 0 w 1507"/>
                <a:gd name="T13" fmla="*/ 0 h 2372"/>
                <a:gd name="T14" fmla="*/ 0 w 1507"/>
                <a:gd name="T15" fmla="*/ 0 h 2372"/>
                <a:gd name="T16" fmla="*/ 0 w 1507"/>
                <a:gd name="T17" fmla="*/ 0 h 2372"/>
                <a:gd name="T18" fmla="*/ 0 w 1507"/>
                <a:gd name="T19" fmla="*/ 0 h 2372"/>
                <a:gd name="T20" fmla="*/ 0 w 1507"/>
                <a:gd name="T21" fmla="*/ 0 h 2372"/>
                <a:gd name="T22" fmla="*/ 0 w 1507"/>
                <a:gd name="T23" fmla="*/ 0 h 2372"/>
                <a:gd name="T24" fmla="*/ 0 w 1507"/>
                <a:gd name="T25" fmla="*/ 0 h 2372"/>
                <a:gd name="T26" fmla="*/ 0 w 1507"/>
                <a:gd name="T27" fmla="*/ 0 h 2372"/>
                <a:gd name="T28" fmla="*/ 0 w 1507"/>
                <a:gd name="T29" fmla="*/ 0 h 2372"/>
                <a:gd name="T30" fmla="*/ 0 w 1507"/>
                <a:gd name="T31" fmla="*/ 0 h 2372"/>
                <a:gd name="T32" fmla="*/ 0 w 1507"/>
                <a:gd name="T33" fmla="*/ 0 h 2372"/>
                <a:gd name="T34" fmla="*/ 0 w 1507"/>
                <a:gd name="T35" fmla="*/ 0 h 2372"/>
                <a:gd name="T36" fmla="*/ 0 w 1507"/>
                <a:gd name="T37" fmla="*/ 0 h 2372"/>
                <a:gd name="T38" fmla="*/ 0 w 1507"/>
                <a:gd name="T39" fmla="*/ 0 h 2372"/>
                <a:gd name="T40" fmla="*/ 0 w 1507"/>
                <a:gd name="T41" fmla="*/ 0 h 2372"/>
                <a:gd name="T42" fmla="*/ 0 w 1507"/>
                <a:gd name="T43" fmla="*/ 0 h 2372"/>
                <a:gd name="T44" fmla="*/ 0 w 1507"/>
                <a:gd name="T45" fmla="*/ 0 h 2372"/>
                <a:gd name="T46" fmla="*/ 0 w 1507"/>
                <a:gd name="T47" fmla="*/ 0 h 2372"/>
                <a:gd name="T48" fmla="*/ 0 w 1507"/>
                <a:gd name="T49" fmla="*/ 0 h 2372"/>
                <a:gd name="T50" fmla="*/ 0 w 1507"/>
                <a:gd name="T51" fmla="*/ 0 h 2372"/>
                <a:gd name="T52" fmla="*/ 0 w 1507"/>
                <a:gd name="T53" fmla="*/ 0 h 2372"/>
                <a:gd name="T54" fmla="*/ 0 w 1507"/>
                <a:gd name="T55" fmla="*/ 0 h 2372"/>
                <a:gd name="T56" fmla="*/ 0 w 1507"/>
                <a:gd name="T57" fmla="*/ 0 h 2372"/>
                <a:gd name="T58" fmla="*/ 0 w 1507"/>
                <a:gd name="T59" fmla="*/ 0 h 2372"/>
                <a:gd name="T60" fmla="*/ 0 w 1507"/>
                <a:gd name="T61" fmla="*/ 0 h 2372"/>
                <a:gd name="T62" fmla="*/ 0 w 1507"/>
                <a:gd name="T63" fmla="*/ 0 h 2372"/>
                <a:gd name="T64" fmla="*/ 0 w 1507"/>
                <a:gd name="T65" fmla="*/ 0 h 2372"/>
                <a:gd name="T66" fmla="*/ 0 w 1507"/>
                <a:gd name="T67" fmla="*/ 0 h 2372"/>
                <a:gd name="T68" fmla="*/ 0 w 1507"/>
                <a:gd name="T69" fmla="*/ 0 h 2372"/>
                <a:gd name="T70" fmla="*/ 0 w 1507"/>
                <a:gd name="T71" fmla="*/ 0 h 2372"/>
                <a:gd name="T72" fmla="*/ 0 w 1507"/>
                <a:gd name="T73" fmla="*/ 0 h 2372"/>
                <a:gd name="T74" fmla="*/ 0 w 1507"/>
                <a:gd name="T75" fmla="*/ 0 h 2372"/>
                <a:gd name="T76" fmla="*/ 0 w 1507"/>
                <a:gd name="T77" fmla="*/ 0 h 237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07"/>
                <a:gd name="T118" fmla="*/ 0 h 2372"/>
                <a:gd name="T119" fmla="*/ 1507 w 1507"/>
                <a:gd name="T120" fmla="*/ 2372 h 237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07" h="2372">
                  <a:moveTo>
                    <a:pt x="0" y="2366"/>
                  </a:moveTo>
                  <a:lnTo>
                    <a:pt x="40" y="1865"/>
                  </a:lnTo>
                  <a:lnTo>
                    <a:pt x="97" y="1629"/>
                  </a:lnTo>
                  <a:lnTo>
                    <a:pt x="260" y="1501"/>
                  </a:lnTo>
                  <a:lnTo>
                    <a:pt x="421" y="1460"/>
                  </a:lnTo>
                  <a:lnTo>
                    <a:pt x="555" y="1401"/>
                  </a:lnTo>
                  <a:lnTo>
                    <a:pt x="609" y="1284"/>
                  </a:lnTo>
                  <a:lnTo>
                    <a:pt x="615" y="1105"/>
                  </a:lnTo>
                  <a:lnTo>
                    <a:pt x="559" y="1046"/>
                  </a:lnTo>
                  <a:lnTo>
                    <a:pt x="513" y="968"/>
                  </a:lnTo>
                  <a:lnTo>
                    <a:pt x="501" y="919"/>
                  </a:lnTo>
                  <a:lnTo>
                    <a:pt x="475" y="724"/>
                  </a:lnTo>
                  <a:lnTo>
                    <a:pt x="479" y="725"/>
                  </a:lnTo>
                  <a:lnTo>
                    <a:pt x="443" y="579"/>
                  </a:lnTo>
                  <a:lnTo>
                    <a:pt x="484" y="340"/>
                  </a:lnTo>
                  <a:lnTo>
                    <a:pt x="569" y="224"/>
                  </a:lnTo>
                  <a:lnTo>
                    <a:pt x="668" y="70"/>
                  </a:lnTo>
                  <a:lnTo>
                    <a:pt x="864" y="0"/>
                  </a:lnTo>
                  <a:lnTo>
                    <a:pt x="1019" y="87"/>
                  </a:lnTo>
                  <a:lnTo>
                    <a:pt x="1093" y="189"/>
                  </a:lnTo>
                  <a:lnTo>
                    <a:pt x="1154" y="259"/>
                  </a:lnTo>
                  <a:lnTo>
                    <a:pt x="1166" y="358"/>
                  </a:lnTo>
                  <a:lnTo>
                    <a:pt x="1211" y="431"/>
                  </a:lnTo>
                  <a:lnTo>
                    <a:pt x="1222" y="548"/>
                  </a:lnTo>
                  <a:lnTo>
                    <a:pt x="1176" y="712"/>
                  </a:lnTo>
                  <a:lnTo>
                    <a:pt x="1184" y="832"/>
                  </a:lnTo>
                  <a:lnTo>
                    <a:pt x="1138" y="951"/>
                  </a:lnTo>
                  <a:lnTo>
                    <a:pt x="1099" y="987"/>
                  </a:lnTo>
                  <a:lnTo>
                    <a:pt x="1099" y="1043"/>
                  </a:lnTo>
                  <a:lnTo>
                    <a:pt x="1009" y="1159"/>
                  </a:lnTo>
                  <a:lnTo>
                    <a:pt x="1032" y="1372"/>
                  </a:lnTo>
                  <a:lnTo>
                    <a:pt x="1128" y="1514"/>
                  </a:lnTo>
                  <a:lnTo>
                    <a:pt x="1278" y="1582"/>
                  </a:lnTo>
                  <a:lnTo>
                    <a:pt x="1444" y="1664"/>
                  </a:lnTo>
                  <a:lnTo>
                    <a:pt x="1493" y="1784"/>
                  </a:lnTo>
                  <a:lnTo>
                    <a:pt x="1502" y="2027"/>
                  </a:lnTo>
                  <a:lnTo>
                    <a:pt x="1507" y="2206"/>
                  </a:lnTo>
                  <a:lnTo>
                    <a:pt x="1502" y="2372"/>
                  </a:lnTo>
                  <a:lnTo>
                    <a:pt x="0" y="2366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82" name="Freeform 27"/>
            <p:cNvSpPr>
              <a:spLocks/>
            </p:cNvSpPr>
            <p:nvPr/>
          </p:nvSpPr>
          <p:spPr bwMode="auto">
            <a:xfrm>
              <a:off x="576" y="2383"/>
              <a:ext cx="826" cy="794"/>
            </a:xfrm>
            <a:custGeom>
              <a:avLst/>
              <a:gdLst>
                <a:gd name="T0" fmla="*/ 0 w 1653"/>
                <a:gd name="T1" fmla="*/ 0 h 2380"/>
                <a:gd name="T2" fmla="*/ 0 w 1653"/>
                <a:gd name="T3" fmla="*/ 0 h 2380"/>
                <a:gd name="T4" fmla="*/ 0 w 1653"/>
                <a:gd name="T5" fmla="*/ 0 h 2380"/>
                <a:gd name="T6" fmla="*/ 0 w 1653"/>
                <a:gd name="T7" fmla="*/ 0 h 2380"/>
                <a:gd name="T8" fmla="*/ 0 w 1653"/>
                <a:gd name="T9" fmla="*/ 0 h 2380"/>
                <a:gd name="T10" fmla="*/ 0 w 1653"/>
                <a:gd name="T11" fmla="*/ 0 h 2380"/>
                <a:gd name="T12" fmla="*/ 0 w 1653"/>
                <a:gd name="T13" fmla="*/ 0 h 2380"/>
                <a:gd name="T14" fmla="*/ 0 w 1653"/>
                <a:gd name="T15" fmla="*/ 0 h 2380"/>
                <a:gd name="T16" fmla="*/ 0 w 1653"/>
                <a:gd name="T17" fmla="*/ 0 h 2380"/>
                <a:gd name="T18" fmla="*/ 0 w 1653"/>
                <a:gd name="T19" fmla="*/ 0 h 2380"/>
                <a:gd name="T20" fmla="*/ 0 w 1653"/>
                <a:gd name="T21" fmla="*/ 0 h 2380"/>
                <a:gd name="T22" fmla="*/ 0 w 1653"/>
                <a:gd name="T23" fmla="*/ 0 h 2380"/>
                <a:gd name="T24" fmla="*/ 0 w 1653"/>
                <a:gd name="T25" fmla="*/ 0 h 2380"/>
                <a:gd name="T26" fmla="*/ 0 w 1653"/>
                <a:gd name="T27" fmla="*/ 0 h 2380"/>
                <a:gd name="T28" fmla="*/ 0 w 1653"/>
                <a:gd name="T29" fmla="*/ 0 h 2380"/>
                <a:gd name="T30" fmla="*/ 0 w 1653"/>
                <a:gd name="T31" fmla="*/ 0 h 2380"/>
                <a:gd name="T32" fmla="*/ 0 w 1653"/>
                <a:gd name="T33" fmla="*/ 0 h 2380"/>
                <a:gd name="T34" fmla="*/ 0 w 1653"/>
                <a:gd name="T35" fmla="*/ 0 h 2380"/>
                <a:gd name="T36" fmla="*/ 0 w 1653"/>
                <a:gd name="T37" fmla="*/ 0 h 2380"/>
                <a:gd name="T38" fmla="*/ 0 w 1653"/>
                <a:gd name="T39" fmla="*/ 0 h 2380"/>
                <a:gd name="T40" fmla="*/ 0 w 1653"/>
                <a:gd name="T41" fmla="*/ 0 h 2380"/>
                <a:gd name="T42" fmla="*/ 0 w 1653"/>
                <a:gd name="T43" fmla="*/ 0 h 2380"/>
                <a:gd name="T44" fmla="*/ 0 w 1653"/>
                <a:gd name="T45" fmla="*/ 0 h 2380"/>
                <a:gd name="T46" fmla="*/ 0 w 1653"/>
                <a:gd name="T47" fmla="*/ 0 h 2380"/>
                <a:gd name="T48" fmla="*/ 0 w 1653"/>
                <a:gd name="T49" fmla="*/ 0 h 2380"/>
                <a:gd name="T50" fmla="*/ 0 w 1653"/>
                <a:gd name="T51" fmla="*/ 0 h 2380"/>
                <a:gd name="T52" fmla="*/ 0 w 1653"/>
                <a:gd name="T53" fmla="*/ 0 h 2380"/>
                <a:gd name="T54" fmla="*/ 0 w 1653"/>
                <a:gd name="T55" fmla="*/ 0 h 2380"/>
                <a:gd name="T56" fmla="*/ 0 w 1653"/>
                <a:gd name="T57" fmla="*/ 0 h 2380"/>
                <a:gd name="T58" fmla="*/ 0 w 1653"/>
                <a:gd name="T59" fmla="*/ 0 h 2380"/>
                <a:gd name="T60" fmla="*/ 0 w 1653"/>
                <a:gd name="T61" fmla="*/ 0 h 2380"/>
                <a:gd name="T62" fmla="*/ 0 w 1653"/>
                <a:gd name="T63" fmla="*/ 0 h 2380"/>
                <a:gd name="T64" fmla="*/ 0 w 1653"/>
                <a:gd name="T65" fmla="*/ 0 h 2380"/>
                <a:gd name="T66" fmla="*/ 0 w 1653"/>
                <a:gd name="T67" fmla="*/ 0 h 2380"/>
                <a:gd name="T68" fmla="*/ 0 w 1653"/>
                <a:gd name="T69" fmla="*/ 0 h 2380"/>
                <a:gd name="T70" fmla="*/ 0 w 1653"/>
                <a:gd name="T71" fmla="*/ 0 h 2380"/>
                <a:gd name="T72" fmla="*/ 0 w 1653"/>
                <a:gd name="T73" fmla="*/ 0 h 2380"/>
                <a:gd name="T74" fmla="*/ 0 w 1653"/>
                <a:gd name="T75" fmla="*/ 0 h 23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53"/>
                <a:gd name="T115" fmla="*/ 0 h 2380"/>
                <a:gd name="T116" fmla="*/ 1653 w 1653"/>
                <a:gd name="T117" fmla="*/ 2380 h 23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53" h="2380">
                  <a:moveTo>
                    <a:pt x="0" y="2380"/>
                  </a:moveTo>
                  <a:lnTo>
                    <a:pt x="34" y="1839"/>
                  </a:lnTo>
                  <a:lnTo>
                    <a:pt x="82" y="1712"/>
                  </a:lnTo>
                  <a:lnTo>
                    <a:pt x="153" y="1528"/>
                  </a:lnTo>
                  <a:lnTo>
                    <a:pt x="237" y="1508"/>
                  </a:lnTo>
                  <a:lnTo>
                    <a:pt x="400" y="1473"/>
                  </a:lnTo>
                  <a:lnTo>
                    <a:pt x="478" y="1427"/>
                  </a:lnTo>
                  <a:lnTo>
                    <a:pt x="548" y="1365"/>
                  </a:lnTo>
                  <a:lnTo>
                    <a:pt x="573" y="1208"/>
                  </a:lnTo>
                  <a:lnTo>
                    <a:pt x="495" y="997"/>
                  </a:lnTo>
                  <a:lnTo>
                    <a:pt x="440" y="975"/>
                  </a:lnTo>
                  <a:lnTo>
                    <a:pt x="393" y="747"/>
                  </a:lnTo>
                  <a:lnTo>
                    <a:pt x="425" y="686"/>
                  </a:lnTo>
                  <a:lnTo>
                    <a:pt x="409" y="464"/>
                  </a:lnTo>
                  <a:lnTo>
                    <a:pt x="418" y="246"/>
                  </a:lnTo>
                  <a:lnTo>
                    <a:pt x="472" y="163"/>
                  </a:lnTo>
                  <a:lnTo>
                    <a:pt x="588" y="19"/>
                  </a:lnTo>
                  <a:lnTo>
                    <a:pt x="681" y="0"/>
                  </a:lnTo>
                  <a:lnTo>
                    <a:pt x="806" y="0"/>
                  </a:lnTo>
                  <a:lnTo>
                    <a:pt x="899" y="57"/>
                  </a:lnTo>
                  <a:lnTo>
                    <a:pt x="977" y="163"/>
                  </a:lnTo>
                  <a:lnTo>
                    <a:pt x="1032" y="345"/>
                  </a:lnTo>
                  <a:lnTo>
                    <a:pt x="1046" y="496"/>
                  </a:lnTo>
                  <a:lnTo>
                    <a:pt x="1047" y="631"/>
                  </a:lnTo>
                  <a:lnTo>
                    <a:pt x="1093" y="653"/>
                  </a:lnTo>
                  <a:lnTo>
                    <a:pt x="1079" y="865"/>
                  </a:lnTo>
                  <a:lnTo>
                    <a:pt x="1012" y="903"/>
                  </a:lnTo>
                  <a:lnTo>
                    <a:pt x="993" y="1030"/>
                  </a:lnTo>
                  <a:lnTo>
                    <a:pt x="968" y="1179"/>
                  </a:lnTo>
                  <a:lnTo>
                    <a:pt x="984" y="1296"/>
                  </a:lnTo>
                  <a:lnTo>
                    <a:pt x="1070" y="1368"/>
                  </a:lnTo>
                  <a:lnTo>
                    <a:pt x="1186" y="1413"/>
                  </a:lnTo>
                  <a:lnTo>
                    <a:pt x="1351" y="1447"/>
                  </a:lnTo>
                  <a:lnTo>
                    <a:pt x="1468" y="1462"/>
                  </a:lnTo>
                  <a:lnTo>
                    <a:pt x="1531" y="1579"/>
                  </a:lnTo>
                  <a:lnTo>
                    <a:pt x="1578" y="1687"/>
                  </a:lnTo>
                  <a:lnTo>
                    <a:pt x="1653" y="2353"/>
                  </a:lnTo>
                  <a:lnTo>
                    <a:pt x="0" y="238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83" name="Freeform 28"/>
            <p:cNvSpPr>
              <a:spLocks/>
            </p:cNvSpPr>
            <p:nvPr/>
          </p:nvSpPr>
          <p:spPr bwMode="auto">
            <a:xfrm>
              <a:off x="4013" y="2188"/>
              <a:ext cx="781" cy="992"/>
            </a:xfrm>
            <a:custGeom>
              <a:avLst/>
              <a:gdLst>
                <a:gd name="T0" fmla="*/ 1 w 1562"/>
                <a:gd name="T1" fmla="*/ 0 h 2975"/>
                <a:gd name="T2" fmla="*/ 0 w 1562"/>
                <a:gd name="T3" fmla="*/ 0 h 2975"/>
                <a:gd name="T4" fmla="*/ 1 w 1562"/>
                <a:gd name="T5" fmla="*/ 0 h 2975"/>
                <a:gd name="T6" fmla="*/ 1 w 1562"/>
                <a:gd name="T7" fmla="*/ 0 h 2975"/>
                <a:gd name="T8" fmla="*/ 1 w 1562"/>
                <a:gd name="T9" fmla="*/ 0 h 2975"/>
                <a:gd name="T10" fmla="*/ 1 w 1562"/>
                <a:gd name="T11" fmla="*/ 0 h 2975"/>
                <a:gd name="T12" fmla="*/ 1 w 1562"/>
                <a:gd name="T13" fmla="*/ 0 h 2975"/>
                <a:gd name="T14" fmla="*/ 1 w 1562"/>
                <a:gd name="T15" fmla="*/ 0 h 2975"/>
                <a:gd name="T16" fmla="*/ 1 w 1562"/>
                <a:gd name="T17" fmla="*/ 0 h 2975"/>
                <a:gd name="T18" fmla="*/ 1 w 1562"/>
                <a:gd name="T19" fmla="*/ 0 h 2975"/>
                <a:gd name="T20" fmla="*/ 1 w 1562"/>
                <a:gd name="T21" fmla="*/ 0 h 2975"/>
                <a:gd name="T22" fmla="*/ 1 w 1562"/>
                <a:gd name="T23" fmla="*/ 0 h 2975"/>
                <a:gd name="T24" fmla="*/ 1 w 1562"/>
                <a:gd name="T25" fmla="*/ 0 h 2975"/>
                <a:gd name="T26" fmla="*/ 1 w 1562"/>
                <a:gd name="T27" fmla="*/ 0 h 2975"/>
                <a:gd name="T28" fmla="*/ 1 w 1562"/>
                <a:gd name="T29" fmla="*/ 0 h 2975"/>
                <a:gd name="T30" fmla="*/ 1 w 1562"/>
                <a:gd name="T31" fmla="*/ 0 h 2975"/>
                <a:gd name="T32" fmla="*/ 1 w 1562"/>
                <a:gd name="T33" fmla="*/ 0 h 2975"/>
                <a:gd name="T34" fmla="*/ 1 w 1562"/>
                <a:gd name="T35" fmla="*/ 0 h 2975"/>
                <a:gd name="T36" fmla="*/ 1 w 1562"/>
                <a:gd name="T37" fmla="*/ 0 h 2975"/>
                <a:gd name="T38" fmla="*/ 1 w 1562"/>
                <a:gd name="T39" fmla="*/ 0 h 2975"/>
                <a:gd name="T40" fmla="*/ 1 w 1562"/>
                <a:gd name="T41" fmla="*/ 0 h 2975"/>
                <a:gd name="T42" fmla="*/ 1 w 1562"/>
                <a:gd name="T43" fmla="*/ 0 h 2975"/>
                <a:gd name="T44" fmla="*/ 1 w 1562"/>
                <a:gd name="T45" fmla="*/ 0 h 2975"/>
                <a:gd name="T46" fmla="*/ 1 w 1562"/>
                <a:gd name="T47" fmla="*/ 0 h 2975"/>
                <a:gd name="T48" fmla="*/ 1 w 1562"/>
                <a:gd name="T49" fmla="*/ 0 h 2975"/>
                <a:gd name="T50" fmla="*/ 1 w 1562"/>
                <a:gd name="T51" fmla="*/ 0 h 2975"/>
                <a:gd name="T52" fmla="*/ 1 w 1562"/>
                <a:gd name="T53" fmla="*/ 0 h 2975"/>
                <a:gd name="T54" fmla="*/ 1 w 1562"/>
                <a:gd name="T55" fmla="*/ 0 h 2975"/>
                <a:gd name="T56" fmla="*/ 1 w 1562"/>
                <a:gd name="T57" fmla="*/ 0 h 2975"/>
                <a:gd name="T58" fmla="*/ 1 w 1562"/>
                <a:gd name="T59" fmla="*/ 0 h 2975"/>
                <a:gd name="T60" fmla="*/ 1 w 1562"/>
                <a:gd name="T61" fmla="*/ 0 h 2975"/>
                <a:gd name="T62" fmla="*/ 1 w 1562"/>
                <a:gd name="T63" fmla="*/ 0 h 2975"/>
                <a:gd name="T64" fmla="*/ 1 w 1562"/>
                <a:gd name="T65" fmla="*/ 0 h 2975"/>
                <a:gd name="T66" fmla="*/ 1 w 1562"/>
                <a:gd name="T67" fmla="*/ 0 h 2975"/>
                <a:gd name="T68" fmla="*/ 1 w 1562"/>
                <a:gd name="T69" fmla="*/ 0 h 2975"/>
                <a:gd name="T70" fmla="*/ 1 w 1562"/>
                <a:gd name="T71" fmla="*/ 0 h 29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562"/>
                <a:gd name="T109" fmla="*/ 0 h 2975"/>
                <a:gd name="T110" fmla="*/ 1562 w 1562"/>
                <a:gd name="T111" fmla="*/ 2975 h 297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562" h="2975">
                  <a:moveTo>
                    <a:pt x="30" y="2946"/>
                  </a:moveTo>
                  <a:lnTo>
                    <a:pt x="17" y="2910"/>
                  </a:lnTo>
                  <a:lnTo>
                    <a:pt x="7" y="2816"/>
                  </a:lnTo>
                  <a:lnTo>
                    <a:pt x="0" y="2527"/>
                  </a:lnTo>
                  <a:lnTo>
                    <a:pt x="13" y="2049"/>
                  </a:lnTo>
                  <a:lnTo>
                    <a:pt x="30" y="1934"/>
                  </a:lnTo>
                  <a:lnTo>
                    <a:pt x="56" y="1827"/>
                  </a:lnTo>
                  <a:lnTo>
                    <a:pt x="129" y="1758"/>
                  </a:lnTo>
                  <a:lnTo>
                    <a:pt x="258" y="1658"/>
                  </a:lnTo>
                  <a:lnTo>
                    <a:pt x="464" y="1489"/>
                  </a:lnTo>
                  <a:lnTo>
                    <a:pt x="441" y="1454"/>
                  </a:lnTo>
                  <a:lnTo>
                    <a:pt x="367" y="1394"/>
                  </a:lnTo>
                  <a:lnTo>
                    <a:pt x="290" y="1329"/>
                  </a:lnTo>
                  <a:lnTo>
                    <a:pt x="253" y="1280"/>
                  </a:lnTo>
                  <a:lnTo>
                    <a:pt x="259" y="1262"/>
                  </a:lnTo>
                  <a:lnTo>
                    <a:pt x="274" y="1258"/>
                  </a:lnTo>
                  <a:lnTo>
                    <a:pt x="288" y="1255"/>
                  </a:lnTo>
                  <a:lnTo>
                    <a:pt x="294" y="1238"/>
                  </a:lnTo>
                  <a:lnTo>
                    <a:pt x="293" y="1217"/>
                  </a:lnTo>
                  <a:lnTo>
                    <a:pt x="290" y="1204"/>
                  </a:lnTo>
                  <a:lnTo>
                    <a:pt x="279" y="1196"/>
                  </a:lnTo>
                  <a:lnTo>
                    <a:pt x="273" y="1190"/>
                  </a:lnTo>
                  <a:lnTo>
                    <a:pt x="272" y="1178"/>
                  </a:lnTo>
                  <a:lnTo>
                    <a:pt x="273" y="1155"/>
                  </a:lnTo>
                  <a:lnTo>
                    <a:pt x="302" y="970"/>
                  </a:lnTo>
                  <a:lnTo>
                    <a:pt x="317" y="866"/>
                  </a:lnTo>
                  <a:lnTo>
                    <a:pt x="321" y="823"/>
                  </a:lnTo>
                  <a:lnTo>
                    <a:pt x="323" y="788"/>
                  </a:lnTo>
                  <a:lnTo>
                    <a:pt x="302" y="650"/>
                  </a:lnTo>
                  <a:lnTo>
                    <a:pt x="290" y="576"/>
                  </a:lnTo>
                  <a:lnTo>
                    <a:pt x="286" y="544"/>
                  </a:lnTo>
                  <a:lnTo>
                    <a:pt x="285" y="514"/>
                  </a:lnTo>
                  <a:lnTo>
                    <a:pt x="315" y="351"/>
                  </a:lnTo>
                  <a:lnTo>
                    <a:pt x="365" y="198"/>
                  </a:lnTo>
                  <a:lnTo>
                    <a:pt x="448" y="79"/>
                  </a:lnTo>
                  <a:lnTo>
                    <a:pt x="500" y="27"/>
                  </a:lnTo>
                  <a:lnTo>
                    <a:pt x="548" y="0"/>
                  </a:lnTo>
                  <a:lnTo>
                    <a:pt x="577" y="13"/>
                  </a:lnTo>
                  <a:lnTo>
                    <a:pt x="607" y="37"/>
                  </a:lnTo>
                  <a:lnTo>
                    <a:pt x="688" y="82"/>
                  </a:lnTo>
                  <a:lnTo>
                    <a:pt x="718" y="71"/>
                  </a:lnTo>
                  <a:lnTo>
                    <a:pt x="746" y="61"/>
                  </a:lnTo>
                  <a:lnTo>
                    <a:pt x="791" y="92"/>
                  </a:lnTo>
                  <a:lnTo>
                    <a:pt x="843" y="154"/>
                  </a:lnTo>
                  <a:lnTo>
                    <a:pt x="923" y="292"/>
                  </a:lnTo>
                  <a:lnTo>
                    <a:pt x="969" y="448"/>
                  </a:lnTo>
                  <a:lnTo>
                    <a:pt x="1004" y="615"/>
                  </a:lnTo>
                  <a:lnTo>
                    <a:pt x="1047" y="950"/>
                  </a:lnTo>
                  <a:lnTo>
                    <a:pt x="1055" y="1215"/>
                  </a:lnTo>
                  <a:lnTo>
                    <a:pt x="1059" y="1307"/>
                  </a:lnTo>
                  <a:lnTo>
                    <a:pt x="1061" y="1358"/>
                  </a:lnTo>
                  <a:lnTo>
                    <a:pt x="1061" y="1381"/>
                  </a:lnTo>
                  <a:lnTo>
                    <a:pt x="1060" y="1404"/>
                  </a:lnTo>
                  <a:lnTo>
                    <a:pt x="1053" y="1434"/>
                  </a:lnTo>
                  <a:lnTo>
                    <a:pt x="1047" y="1472"/>
                  </a:lnTo>
                  <a:lnTo>
                    <a:pt x="1091" y="1537"/>
                  </a:lnTo>
                  <a:lnTo>
                    <a:pt x="1149" y="1586"/>
                  </a:lnTo>
                  <a:lnTo>
                    <a:pt x="1295" y="1707"/>
                  </a:lnTo>
                  <a:lnTo>
                    <a:pt x="1549" y="2224"/>
                  </a:lnTo>
                  <a:lnTo>
                    <a:pt x="1556" y="2331"/>
                  </a:lnTo>
                  <a:lnTo>
                    <a:pt x="1550" y="2347"/>
                  </a:lnTo>
                  <a:lnTo>
                    <a:pt x="1549" y="2379"/>
                  </a:lnTo>
                  <a:lnTo>
                    <a:pt x="1549" y="2405"/>
                  </a:lnTo>
                  <a:lnTo>
                    <a:pt x="1549" y="2441"/>
                  </a:lnTo>
                  <a:lnTo>
                    <a:pt x="1559" y="2761"/>
                  </a:lnTo>
                  <a:lnTo>
                    <a:pt x="1562" y="2901"/>
                  </a:lnTo>
                  <a:lnTo>
                    <a:pt x="1562" y="2926"/>
                  </a:lnTo>
                  <a:lnTo>
                    <a:pt x="1561" y="2945"/>
                  </a:lnTo>
                  <a:lnTo>
                    <a:pt x="1555" y="2962"/>
                  </a:lnTo>
                  <a:lnTo>
                    <a:pt x="756" y="2975"/>
                  </a:lnTo>
                  <a:lnTo>
                    <a:pt x="362" y="2971"/>
                  </a:lnTo>
                  <a:lnTo>
                    <a:pt x="30" y="294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84" name="Freeform 29"/>
            <p:cNvSpPr>
              <a:spLocks/>
            </p:cNvSpPr>
            <p:nvPr/>
          </p:nvSpPr>
          <p:spPr bwMode="auto">
            <a:xfrm>
              <a:off x="4455" y="2384"/>
              <a:ext cx="826" cy="793"/>
            </a:xfrm>
            <a:custGeom>
              <a:avLst/>
              <a:gdLst>
                <a:gd name="T0" fmla="*/ 0 w 1654"/>
                <a:gd name="T1" fmla="*/ 0 h 2380"/>
                <a:gd name="T2" fmla="*/ 0 w 1654"/>
                <a:gd name="T3" fmla="*/ 0 h 2380"/>
                <a:gd name="T4" fmla="*/ 0 w 1654"/>
                <a:gd name="T5" fmla="*/ 0 h 2380"/>
                <a:gd name="T6" fmla="*/ 0 w 1654"/>
                <a:gd name="T7" fmla="*/ 0 h 2380"/>
                <a:gd name="T8" fmla="*/ 0 w 1654"/>
                <a:gd name="T9" fmla="*/ 0 h 2380"/>
                <a:gd name="T10" fmla="*/ 0 w 1654"/>
                <a:gd name="T11" fmla="*/ 0 h 2380"/>
                <a:gd name="T12" fmla="*/ 0 w 1654"/>
                <a:gd name="T13" fmla="*/ 0 h 2380"/>
                <a:gd name="T14" fmla="*/ 0 w 1654"/>
                <a:gd name="T15" fmla="*/ 0 h 2380"/>
                <a:gd name="T16" fmla="*/ 0 w 1654"/>
                <a:gd name="T17" fmla="*/ 0 h 2380"/>
                <a:gd name="T18" fmla="*/ 0 w 1654"/>
                <a:gd name="T19" fmla="*/ 0 h 2380"/>
                <a:gd name="T20" fmla="*/ 0 w 1654"/>
                <a:gd name="T21" fmla="*/ 0 h 2380"/>
                <a:gd name="T22" fmla="*/ 0 w 1654"/>
                <a:gd name="T23" fmla="*/ 0 h 2380"/>
                <a:gd name="T24" fmla="*/ 0 w 1654"/>
                <a:gd name="T25" fmla="*/ 0 h 2380"/>
                <a:gd name="T26" fmla="*/ 0 w 1654"/>
                <a:gd name="T27" fmla="*/ 0 h 2380"/>
                <a:gd name="T28" fmla="*/ 0 w 1654"/>
                <a:gd name="T29" fmla="*/ 0 h 2380"/>
                <a:gd name="T30" fmla="*/ 0 w 1654"/>
                <a:gd name="T31" fmla="*/ 0 h 2380"/>
                <a:gd name="T32" fmla="*/ 0 w 1654"/>
                <a:gd name="T33" fmla="*/ 0 h 2380"/>
                <a:gd name="T34" fmla="*/ 0 w 1654"/>
                <a:gd name="T35" fmla="*/ 0 h 2380"/>
                <a:gd name="T36" fmla="*/ 0 w 1654"/>
                <a:gd name="T37" fmla="*/ 0 h 2380"/>
                <a:gd name="T38" fmla="*/ 0 w 1654"/>
                <a:gd name="T39" fmla="*/ 0 h 2380"/>
                <a:gd name="T40" fmla="*/ 0 w 1654"/>
                <a:gd name="T41" fmla="*/ 0 h 2380"/>
                <a:gd name="T42" fmla="*/ 0 w 1654"/>
                <a:gd name="T43" fmla="*/ 0 h 2380"/>
                <a:gd name="T44" fmla="*/ 0 w 1654"/>
                <a:gd name="T45" fmla="*/ 0 h 2380"/>
                <a:gd name="T46" fmla="*/ 0 w 1654"/>
                <a:gd name="T47" fmla="*/ 0 h 2380"/>
                <a:gd name="T48" fmla="*/ 0 w 1654"/>
                <a:gd name="T49" fmla="*/ 0 h 2380"/>
                <a:gd name="T50" fmla="*/ 0 w 1654"/>
                <a:gd name="T51" fmla="*/ 0 h 2380"/>
                <a:gd name="T52" fmla="*/ 0 w 1654"/>
                <a:gd name="T53" fmla="*/ 0 h 2380"/>
                <a:gd name="T54" fmla="*/ 0 w 1654"/>
                <a:gd name="T55" fmla="*/ 0 h 2380"/>
                <a:gd name="T56" fmla="*/ 0 w 1654"/>
                <a:gd name="T57" fmla="*/ 0 h 2380"/>
                <a:gd name="T58" fmla="*/ 0 w 1654"/>
                <a:gd name="T59" fmla="*/ 0 h 2380"/>
                <a:gd name="T60" fmla="*/ 0 w 1654"/>
                <a:gd name="T61" fmla="*/ 0 h 2380"/>
                <a:gd name="T62" fmla="*/ 0 w 1654"/>
                <a:gd name="T63" fmla="*/ 0 h 2380"/>
                <a:gd name="T64" fmla="*/ 0 w 1654"/>
                <a:gd name="T65" fmla="*/ 0 h 2380"/>
                <a:gd name="T66" fmla="*/ 0 w 1654"/>
                <a:gd name="T67" fmla="*/ 0 h 2380"/>
                <a:gd name="T68" fmla="*/ 0 w 1654"/>
                <a:gd name="T69" fmla="*/ 0 h 2380"/>
                <a:gd name="T70" fmla="*/ 0 w 1654"/>
                <a:gd name="T71" fmla="*/ 0 h 2380"/>
                <a:gd name="T72" fmla="*/ 0 w 1654"/>
                <a:gd name="T73" fmla="*/ 0 h 2380"/>
                <a:gd name="T74" fmla="*/ 0 w 1654"/>
                <a:gd name="T75" fmla="*/ 0 h 23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54"/>
                <a:gd name="T115" fmla="*/ 0 h 2380"/>
                <a:gd name="T116" fmla="*/ 1654 w 1654"/>
                <a:gd name="T117" fmla="*/ 2380 h 23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54" h="2380">
                  <a:moveTo>
                    <a:pt x="0" y="2380"/>
                  </a:moveTo>
                  <a:lnTo>
                    <a:pt x="34" y="1838"/>
                  </a:lnTo>
                  <a:lnTo>
                    <a:pt x="82" y="1711"/>
                  </a:lnTo>
                  <a:lnTo>
                    <a:pt x="154" y="1528"/>
                  </a:lnTo>
                  <a:lnTo>
                    <a:pt x="238" y="1508"/>
                  </a:lnTo>
                  <a:lnTo>
                    <a:pt x="400" y="1473"/>
                  </a:lnTo>
                  <a:lnTo>
                    <a:pt x="478" y="1427"/>
                  </a:lnTo>
                  <a:lnTo>
                    <a:pt x="548" y="1365"/>
                  </a:lnTo>
                  <a:lnTo>
                    <a:pt x="573" y="1207"/>
                  </a:lnTo>
                  <a:lnTo>
                    <a:pt x="495" y="996"/>
                  </a:lnTo>
                  <a:lnTo>
                    <a:pt x="440" y="975"/>
                  </a:lnTo>
                  <a:lnTo>
                    <a:pt x="393" y="746"/>
                  </a:lnTo>
                  <a:lnTo>
                    <a:pt x="426" y="686"/>
                  </a:lnTo>
                  <a:lnTo>
                    <a:pt x="409" y="463"/>
                  </a:lnTo>
                  <a:lnTo>
                    <a:pt x="419" y="245"/>
                  </a:lnTo>
                  <a:lnTo>
                    <a:pt x="473" y="163"/>
                  </a:lnTo>
                  <a:lnTo>
                    <a:pt x="588" y="18"/>
                  </a:lnTo>
                  <a:lnTo>
                    <a:pt x="681" y="0"/>
                  </a:lnTo>
                  <a:lnTo>
                    <a:pt x="806" y="0"/>
                  </a:lnTo>
                  <a:lnTo>
                    <a:pt x="899" y="56"/>
                  </a:lnTo>
                  <a:lnTo>
                    <a:pt x="978" y="163"/>
                  </a:lnTo>
                  <a:lnTo>
                    <a:pt x="1032" y="345"/>
                  </a:lnTo>
                  <a:lnTo>
                    <a:pt x="1046" y="495"/>
                  </a:lnTo>
                  <a:lnTo>
                    <a:pt x="1047" y="631"/>
                  </a:lnTo>
                  <a:lnTo>
                    <a:pt x="1093" y="653"/>
                  </a:lnTo>
                  <a:lnTo>
                    <a:pt x="1079" y="865"/>
                  </a:lnTo>
                  <a:lnTo>
                    <a:pt x="1013" y="902"/>
                  </a:lnTo>
                  <a:lnTo>
                    <a:pt x="993" y="1029"/>
                  </a:lnTo>
                  <a:lnTo>
                    <a:pt x="969" y="1178"/>
                  </a:lnTo>
                  <a:lnTo>
                    <a:pt x="984" y="1295"/>
                  </a:lnTo>
                  <a:lnTo>
                    <a:pt x="1071" y="1367"/>
                  </a:lnTo>
                  <a:lnTo>
                    <a:pt x="1186" y="1412"/>
                  </a:lnTo>
                  <a:lnTo>
                    <a:pt x="1351" y="1447"/>
                  </a:lnTo>
                  <a:lnTo>
                    <a:pt x="1469" y="1461"/>
                  </a:lnTo>
                  <a:lnTo>
                    <a:pt x="1531" y="1578"/>
                  </a:lnTo>
                  <a:lnTo>
                    <a:pt x="1578" y="1687"/>
                  </a:lnTo>
                  <a:lnTo>
                    <a:pt x="1654" y="2352"/>
                  </a:lnTo>
                  <a:lnTo>
                    <a:pt x="0" y="238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85" name="Freeform 30"/>
            <p:cNvSpPr>
              <a:spLocks/>
            </p:cNvSpPr>
            <p:nvPr/>
          </p:nvSpPr>
          <p:spPr bwMode="auto">
            <a:xfrm>
              <a:off x="3609" y="2463"/>
              <a:ext cx="849" cy="708"/>
            </a:xfrm>
            <a:custGeom>
              <a:avLst/>
              <a:gdLst>
                <a:gd name="T0" fmla="*/ 0 w 1697"/>
                <a:gd name="T1" fmla="*/ 0 h 2123"/>
                <a:gd name="T2" fmla="*/ 1 w 1697"/>
                <a:gd name="T3" fmla="*/ 0 h 2123"/>
                <a:gd name="T4" fmla="*/ 1 w 1697"/>
                <a:gd name="T5" fmla="*/ 0 h 2123"/>
                <a:gd name="T6" fmla="*/ 1 w 1697"/>
                <a:gd name="T7" fmla="*/ 0 h 2123"/>
                <a:gd name="T8" fmla="*/ 1 w 1697"/>
                <a:gd name="T9" fmla="*/ 0 h 2123"/>
                <a:gd name="T10" fmla="*/ 1 w 1697"/>
                <a:gd name="T11" fmla="*/ 0 h 2123"/>
                <a:gd name="T12" fmla="*/ 1 w 1697"/>
                <a:gd name="T13" fmla="*/ 0 h 2123"/>
                <a:gd name="T14" fmla="*/ 1 w 1697"/>
                <a:gd name="T15" fmla="*/ 0 h 2123"/>
                <a:gd name="T16" fmla="*/ 1 w 1697"/>
                <a:gd name="T17" fmla="*/ 0 h 2123"/>
                <a:gd name="T18" fmla="*/ 1 w 1697"/>
                <a:gd name="T19" fmla="*/ 0 h 2123"/>
                <a:gd name="T20" fmla="*/ 1 w 1697"/>
                <a:gd name="T21" fmla="*/ 0 h 2123"/>
                <a:gd name="T22" fmla="*/ 1 w 1697"/>
                <a:gd name="T23" fmla="*/ 0 h 2123"/>
                <a:gd name="T24" fmla="*/ 1 w 1697"/>
                <a:gd name="T25" fmla="*/ 0 h 2123"/>
                <a:gd name="T26" fmla="*/ 1 w 1697"/>
                <a:gd name="T27" fmla="*/ 0 h 2123"/>
                <a:gd name="T28" fmla="*/ 1 w 1697"/>
                <a:gd name="T29" fmla="*/ 0 h 2123"/>
                <a:gd name="T30" fmla="*/ 1 w 1697"/>
                <a:gd name="T31" fmla="*/ 0 h 2123"/>
                <a:gd name="T32" fmla="*/ 1 w 1697"/>
                <a:gd name="T33" fmla="*/ 0 h 2123"/>
                <a:gd name="T34" fmla="*/ 1 w 1697"/>
                <a:gd name="T35" fmla="*/ 0 h 2123"/>
                <a:gd name="T36" fmla="*/ 1 w 1697"/>
                <a:gd name="T37" fmla="*/ 0 h 2123"/>
                <a:gd name="T38" fmla="*/ 1 w 1697"/>
                <a:gd name="T39" fmla="*/ 0 h 2123"/>
                <a:gd name="T40" fmla="*/ 1 w 1697"/>
                <a:gd name="T41" fmla="*/ 0 h 2123"/>
                <a:gd name="T42" fmla="*/ 1 w 1697"/>
                <a:gd name="T43" fmla="*/ 0 h 2123"/>
                <a:gd name="T44" fmla="*/ 1 w 1697"/>
                <a:gd name="T45" fmla="*/ 0 h 2123"/>
                <a:gd name="T46" fmla="*/ 1 w 1697"/>
                <a:gd name="T47" fmla="*/ 0 h 2123"/>
                <a:gd name="T48" fmla="*/ 1 w 1697"/>
                <a:gd name="T49" fmla="*/ 0 h 2123"/>
                <a:gd name="T50" fmla="*/ 1 w 1697"/>
                <a:gd name="T51" fmla="*/ 0 h 2123"/>
                <a:gd name="T52" fmla="*/ 1 w 1697"/>
                <a:gd name="T53" fmla="*/ 0 h 2123"/>
                <a:gd name="T54" fmla="*/ 1 w 1697"/>
                <a:gd name="T55" fmla="*/ 0 h 2123"/>
                <a:gd name="T56" fmla="*/ 1 w 1697"/>
                <a:gd name="T57" fmla="*/ 0 h 2123"/>
                <a:gd name="T58" fmla="*/ 1 w 1697"/>
                <a:gd name="T59" fmla="*/ 0 h 2123"/>
                <a:gd name="T60" fmla="*/ 1 w 1697"/>
                <a:gd name="T61" fmla="*/ 0 h 2123"/>
                <a:gd name="T62" fmla="*/ 1 w 1697"/>
                <a:gd name="T63" fmla="*/ 0 h 2123"/>
                <a:gd name="T64" fmla="*/ 1 w 1697"/>
                <a:gd name="T65" fmla="*/ 0 h 2123"/>
                <a:gd name="T66" fmla="*/ 1 w 1697"/>
                <a:gd name="T67" fmla="*/ 0 h 2123"/>
                <a:gd name="T68" fmla="*/ 1 w 1697"/>
                <a:gd name="T69" fmla="*/ 0 h 2123"/>
                <a:gd name="T70" fmla="*/ 1 w 1697"/>
                <a:gd name="T71" fmla="*/ 0 h 2123"/>
                <a:gd name="T72" fmla="*/ 1 w 1697"/>
                <a:gd name="T73" fmla="*/ 0 h 2123"/>
                <a:gd name="T74" fmla="*/ 1 w 1697"/>
                <a:gd name="T75" fmla="*/ 0 h 2123"/>
                <a:gd name="T76" fmla="*/ 0 w 1697"/>
                <a:gd name="T77" fmla="*/ 0 h 212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97"/>
                <a:gd name="T118" fmla="*/ 0 h 2123"/>
                <a:gd name="T119" fmla="*/ 1697 w 1697"/>
                <a:gd name="T120" fmla="*/ 2123 h 212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97" h="2123">
                  <a:moveTo>
                    <a:pt x="0" y="2119"/>
                  </a:moveTo>
                  <a:lnTo>
                    <a:pt x="45" y="1670"/>
                  </a:lnTo>
                  <a:lnTo>
                    <a:pt x="108" y="1459"/>
                  </a:lnTo>
                  <a:lnTo>
                    <a:pt x="292" y="1343"/>
                  </a:lnTo>
                  <a:lnTo>
                    <a:pt x="473" y="1307"/>
                  </a:lnTo>
                  <a:lnTo>
                    <a:pt x="624" y="1255"/>
                  </a:lnTo>
                  <a:lnTo>
                    <a:pt x="685" y="1150"/>
                  </a:lnTo>
                  <a:lnTo>
                    <a:pt x="692" y="989"/>
                  </a:lnTo>
                  <a:lnTo>
                    <a:pt x="628" y="936"/>
                  </a:lnTo>
                  <a:lnTo>
                    <a:pt x="577" y="867"/>
                  </a:lnTo>
                  <a:lnTo>
                    <a:pt x="564" y="823"/>
                  </a:lnTo>
                  <a:lnTo>
                    <a:pt x="534" y="649"/>
                  </a:lnTo>
                  <a:lnTo>
                    <a:pt x="538" y="650"/>
                  </a:lnTo>
                  <a:lnTo>
                    <a:pt x="498" y="519"/>
                  </a:lnTo>
                  <a:lnTo>
                    <a:pt x="544" y="305"/>
                  </a:lnTo>
                  <a:lnTo>
                    <a:pt x="640" y="201"/>
                  </a:lnTo>
                  <a:lnTo>
                    <a:pt x="752" y="62"/>
                  </a:lnTo>
                  <a:lnTo>
                    <a:pt x="973" y="0"/>
                  </a:lnTo>
                  <a:lnTo>
                    <a:pt x="1147" y="78"/>
                  </a:lnTo>
                  <a:lnTo>
                    <a:pt x="1230" y="169"/>
                  </a:lnTo>
                  <a:lnTo>
                    <a:pt x="1299" y="231"/>
                  </a:lnTo>
                  <a:lnTo>
                    <a:pt x="1312" y="321"/>
                  </a:lnTo>
                  <a:lnTo>
                    <a:pt x="1363" y="386"/>
                  </a:lnTo>
                  <a:lnTo>
                    <a:pt x="1376" y="490"/>
                  </a:lnTo>
                  <a:lnTo>
                    <a:pt x="1323" y="638"/>
                  </a:lnTo>
                  <a:lnTo>
                    <a:pt x="1333" y="745"/>
                  </a:lnTo>
                  <a:lnTo>
                    <a:pt x="1282" y="851"/>
                  </a:lnTo>
                  <a:lnTo>
                    <a:pt x="1238" y="884"/>
                  </a:lnTo>
                  <a:lnTo>
                    <a:pt x="1238" y="934"/>
                  </a:lnTo>
                  <a:lnTo>
                    <a:pt x="1136" y="1037"/>
                  </a:lnTo>
                  <a:lnTo>
                    <a:pt x="1162" y="1229"/>
                  </a:lnTo>
                  <a:lnTo>
                    <a:pt x="1269" y="1355"/>
                  </a:lnTo>
                  <a:lnTo>
                    <a:pt x="1439" y="1415"/>
                  </a:lnTo>
                  <a:lnTo>
                    <a:pt x="1625" y="1491"/>
                  </a:lnTo>
                  <a:lnTo>
                    <a:pt x="1680" y="1597"/>
                  </a:lnTo>
                  <a:lnTo>
                    <a:pt x="1692" y="1814"/>
                  </a:lnTo>
                  <a:lnTo>
                    <a:pt x="1697" y="1974"/>
                  </a:lnTo>
                  <a:lnTo>
                    <a:pt x="1692" y="2123"/>
                  </a:lnTo>
                  <a:lnTo>
                    <a:pt x="0" y="2119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86" name="Text Box 31"/>
            <p:cNvSpPr txBox="1">
              <a:spLocks noChangeArrowheads="1"/>
            </p:cNvSpPr>
            <p:nvPr/>
          </p:nvSpPr>
          <p:spPr bwMode="auto">
            <a:xfrm>
              <a:off x="573" y="3013"/>
              <a:ext cx="4699" cy="377"/>
            </a:xfrm>
            <a:prstGeom prst="rect">
              <a:avLst/>
            </a:prstGeom>
            <a:solidFill>
              <a:srgbClr val="DAD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chemeClr val="accent1"/>
                </a:buClr>
                <a:buFont typeface="Wingdings" charset="0"/>
                <a:buNone/>
              </a:pPr>
              <a:r>
                <a:rPr lang="en-US" sz="2800" dirty="0">
                  <a:solidFill>
                    <a:srgbClr val="000000"/>
                  </a:solidFill>
                  <a:latin typeface="Amaze" charset="0"/>
                </a:rPr>
                <a:t>Questions?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9D6B32-8FF4-9440-B360-46E85F00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forum</a:t>
            </a:r>
          </a:p>
        </p:txBody>
      </p:sp>
    </p:spTree>
    <p:extLst>
      <p:ext uri="{BB962C8B-B14F-4D97-AF65-F5344CB8AC3E}">
        <p14:creationId xmlns:p14="http://schemas.microsoft.com/office/powerpoint/2010/main" val="3512966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Links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359200" y="853372"/>
            <a:ext cx="8473100" cy="3715503"/>
          </a:xfrm>
        </p:spPr>
        <p:txBody>
          <a:bodyPr/>
          <a:lstStyle/>
          <a:p>
            <a:pPr>
              <a:spcAft>
                <a:spcPts val="1400"/>
              </a:spcAft>
            </a:pPr>
            <a:r>
              <a:rPr lang="en-GB" dirty="0"/>
              <a:t>Press Release and Podcast</a:t>
            </a:r>
          </a:p>
          <a:p>
            <a:pPr lvl="1"/>
            <a:endParaRPr lang="en-GB" dirty="0"/>
          </a:p>
          <a:p>
            <a:pPr lvl="1">
              <a:spcAft>
                <a:spcPts val="400"/>
              </a:spcAft>
            </a:pPr>
            <a:endParaRPr lang="en-GB" dirty="0"/>
          </a:p>
          <a:p>
            <a:pPr marL="61200" lvl="1" indent="0">
              <a:spcAft>
                <a:spcPts val="400"/>
              </a:spcAft>
              <a:buNone/>
            </a:pPr>
            <a:endParaRPr lang="en-GB" dirty="0"/>
          </a:p>
          <a:p>
            <a:pPr marL="61200" lvl="1" indent="0">
              <a:spcAft>
                <a:spcPts val="400"/>
              </a:spcAft>
              <a:buNone/>
            </a:pPr>
            <a:endParaRPr lang="en-GB" dirty="0"/>
          </a:p>
          <a:p>
            <a:r>
              <a:rPr lang="en-GB" dirty="0"/>
              <a:t>Open source repositories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556782" y="5447513"/>
            <a:ext cx="548699" cy="180170"/>
          </a:xfrm>
        </p:spPr>
        <p:txBody>
          <a:bodyPr/>
          <a:lstStyle/>
          <a:p>
            <a:pPr lvl="0"/>
            <a:fld id="{00000000-1234-1234-1234-123412341234}" type="slidenum">
              <a:rPr lang="en-US" smtClean="0">
                <a:sym typeface="Arial"/>
              </a:rPr>
              <a:pPr lvl="0"/>
              <a:t>45</a:t>
            </a:fld>
            <a:endParaRPr lang="en-US" dirty="0"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404" y="3189082"/>
            <a:ext cx="5968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GB" dirty="0">
                <a:hlinkClick r:id="rId2"/>
              </a:rPr>
              <a:t>https://github.com/odpi/data-governance</a:t>
            </a:r>
            <a:endParaRPr lang="en-GB" dirty="0"/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GB" dirty="0">
                <a:hlinkClick r:id="rId3"/>
              </a:rPr>
              <a:t>https://github.com/odpi/egeria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FB58CA-501D-7C49-AE88-850CBDA8B4BA}"/>
              </a:ext>
            </a:extLst>
          </p:cNvPr>
          <p:cNvSpPr/>
          <p:nvPr/>
        </p:nvSpPr>
        <p:spPr>
          <a:xfrm>
            <a:off x="508404" y="1302517"/>
            <a:ext cx="8395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GB" dirty="0">
                <a:hlinkClick r:id="rId4"/>
              </a:rPr>
              <a:t>https://www.linuxfoundation.org/press-release/2018/08/odpi-announces-egeria-for-open-sharing-exchange-and-governance-of-metadata/</a:t>
            </a:r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GB" dirty="0">
                <a:hlinkClick r:id="rId5"/>
              </a:rPr>
              <a:t>https://roaringelephant.org/2018/09/25/episode-107-open-metadata-and-governance-masterclass-with-mandy-chessell-part-1/</a:t>
            </a:r>
            <a:endParaRPr lang="en-GB" dirty="0"/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GB" dirty="0">
                <a:hlinkClick r:id="" action="ppaction://noaction"/>
              </a:rPr>
              <a:t>https://roaringelephant.org/2018/10/09/episode-109-open-metadata-and-governance-</a:t>
            </a:r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GB" dirty="0">
                <a:hlinkClick r:id="" action="ppaction://noaction"/>
              </a:rPr>
              <a:t>masterclass-with-mandy-chessell-part-2/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48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yyab\Desktop\gwallacelf\17.jpg"/>
          <p:cNvPicPr>
            <a:picLocks noChangeAspect="1" noChangeArrowheads="1"/>
          </p:cNvPicPr>
          <p:nvPr/>
        </p:nvPicPr>
        <p:blipFill rotWithShape="1">
          <a:blip r:embed="rId3"/>
          <a:srcRect b="32570"/>
          <a:stretch/>
        </p:blipFill>
        <p:spPr bwMode="auto">
          <a:xfrm>
            <a:off x="1502585" y="1148217"/>
            <a:ext cx="6193615" cy="2026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65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1D5B5-6B8F-BD48-9EAA-740F3EA39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what if we linked everything together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6537C5-0CCB-4640-B267-B17A183A3B0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5</a:t>
            </a:fld>
            <a:endParaRPr lang="en-US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FCABA-FFF7-674D-A43E-63D1258B9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33" y="1676865"/>
            <a:ext cx="11332756" cy="178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1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5 0.01914 L -0.34288 0.019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C3BF8-A5F2-D642-B56C-9BC7EFED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Egeria Value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EACCE-0846-5F43-8968-8A9F51FE6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0" y="965874"/>
            <a:ext cx="5276300" cy="3603001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Egeria enables the sharing of knowledge between people and process that use different tools and technologies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Increasing agility, collaboration and the availability of relevant data when making decisions.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Breaking down silos between traditional technologies such as data and applications; applications and infrastructure management; security and data.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4F965-D4C7-2442-885E-C6902494C69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3FD999D4-B456-9943-89B7-30D56181CE18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C7055C56-76D4-4F4F-BF39-016A799CF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7" t="5614" r="33327"/>
          <a:stretch/>
        </p:blipFill>
        <p:spPr>
          <a:xfrm>
            <a:off x="442761" y="1038036"/>
            <a:ext cx="2936059" cy="35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1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A7647-7C03-C540-81DB-FD9086C61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This is not a new problem 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DB9B43-F399-1642-A2E0-254A5E408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00" y="965874"/>
            <a:ext cx="4824983" cy="3603001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Over the years, our industry has gained plenty of experience discovering what does not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Centralized metadata repository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“Just use our tools” – Single vendor lock 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Paper standards that each vendor implements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Bridges that copy metadata between tools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Bespoke point-to-point integrations between tools</a:t>
            </a:r>
          </a:p>
          <a:p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EFEFF7-96E4-6347-810B-77A5D6196A9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3FD999D4-B456-9943-89B7-30D56181CE18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Clouds in the sky on a cloudy day&#10;&#10;Description automatically generated">
            <a:extLst>
              <a:ext uri="{FF2B5EF4-FFF2-40B4-BE49-F238E27FC236}">
                <a16:creationId xmlns:a16="http://schemas.microsoft.com/office/drawing/2014/main" id="{3DA69910-AEA6-5146-87A9-5B821B606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1" t="8795" r="32767"/>
          <a:stretch/>
        </p:blipFill>
        <p:spPr>
          <a:xfrm>
            <a:off x="5473255" y="691375"/>
            <a:ext cx="3235848" cy="3689056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0A1A7CC-DC28-3047-BAAE-E19FC96CD5C3}"/>
              </a:ext>
            </a:extLst>
          </p:cNvPr>
          <p:cNvSpPr txBox="1">
            <a:spLocks/>
          </p:cNvSpPr>
          <p:nvPr/>
        </p:nvSpPr>
        <p:spPr>
          <a:xfrm>
            <a:off x="228601" y="1095309"/>
            <a:ext cx="4114799" cy="324199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Font typeface="Arial"/>
              <a:buNone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  <a:lvl2pPr marL="173038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2pPr>
            <a:lvl3pPr marL="3968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•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3pPr>
            <a:lvl4pPr marL="625475" indent="-168275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4pPr>
            <a:lvl5pPr marL="8032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»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man, large, coral&#10;&#10;Description automatically generated">
            <a:extLst>
              <a:ext uri="{FF2B5EF4-FFF2-40B4-BE49-F238E27FC236}">
                <a16:creationId xmlns:a16="http://schemas.microsoft.com/office/drawing/2014/main" id="{4C4DA3EA-B42A-9843-9E7B-0380821EA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7" r="26201" b="-2"/>
          <a:stretch/>
        </p:blipFill>
        <p:spPr>
          <a:xfrm>
            <a:off x="5205143" y="624478"/>
            <a:ext cx="3726984" cy="4192849"/>
          </a:xfrm>
          <a:prstGeom prst="rect">
            <a:avLst/>
          </a:prstGeom>
          <a:noFill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04E927D-79DC-E946-907C-AC9D851C3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What is different about Egeria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9093A-49C5-5940-B26E-88473CD00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00" y="965874"/>
            <a:ext cx="4460773" cy="3603001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Open source, multi-vendor and client collaboration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Peer-to-peer architecture; retaining the value of each technology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Self-configuring, distributed, real-time exchange of knowledge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Scales from Raspberry Pi to multi-instance HA cloud deployment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Multi-tenant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Instance based security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Customizable through connectors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5EC39F-3F1C-2548-8B44-44BA5FF2FBD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3FD999D4-B456-9943-89B7-30D56181CE1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3FFD7D6F-6117-134A-A280-B25F93B13833}"/>
              </a:ext>
            </a:extLst>
          </p:cNvPr>
          <p:cNvSpPr txBox="1">
            <a:spLocks/>
          </p:cNvSpPr>
          <p:nvPr/>
        </p:nvSpPr>
        <p:spPr>
          <a:xfrm>
            <a:off x="323386" y="1017250"/>
            <a:ext cx="3897351" cy="347669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Font typeface="Arial"/>
              <a:buNone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  <a:lvl2pPr marL="173038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2pPr>
            <a:lvl3pPr marL="3968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•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3pPr>
            <a:lvl4pPr marL="625475" indent="-168275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4pPr>
            <a:lvl5pPr marL="803275" indent="-17303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»"/>
              <a:defRPr sz="1400" kern="120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04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does ODPi Egeria work?</a:t>
            </a:r>
          </a:p>
        </p:txBody>
      </p:sp>
      <p:sp>
        <p:nvSpPr>
          <p:cNvPr id="209" name="Slide Number Placeholder 3">
            <a:extLst>
              <a:ext uri="{FF2B5EF4-FFF2-40B4-BE49-F238E27FC236}">
                <a16:creationId xmlns:a16="http://schemas.microsoft.com/office/drawing/2014/main" id="{AF8D59C2-6237-0E48-89FB-4D8B7253846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34343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smtClean="0"/>
              <a:pPr>
                <a:buClr>
                  <a:srgbClr val="434343"/>
                </a:buClr>
                <a:buSzPct val="25000"/>
                <a:buFont typeface="Arial"/>
                <a:buNone/>
              </a:pPr>
              <a:t>9</a:t>
            </a:fld>
            <a:endParaRPr lang="en-US" sz="1000"/>
          </a:p>
        </p:txBody>
      </p:sp>
      <p:sp>
        <p:nvSpPr>
          <p:cNvPr id="4" name="Can 3"/>
          <p:cNvSpPr/>
          <p:nvPr/>
        </p:nvSpPr>
        <p:spPr>
          <a:xfrm>
            <a:off x="4594792" y="4063110"/>
            <a:ext cx="555625" cy="357187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5" name="Can 4"/>
          <p:cNvSpPr/>
          <p:nvPr/>
        </p:nvSpPr>
        <p:spPr>
          <a:xfrm>
            <a:off x="5145633" y="4055172"/>
            <a:ext cx="401637" cy="42227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6" name="Can 5"/>
          <p:cNvSpPr/>
          <p:nvPr/>
        </p:nvSpPr>
        <p:spPr>
          <a:xfrm>
            <a:off x="5593308" y="4267897"/>
            <a:ext cx="315912" cy="30797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cxnSp>
        <p:nvCxnSpPr>
          <p:cNvPr id="7" name="Straight Arrow Connector 199"/>
          <p:cNvCxnSpPr>
            <a:endCxn id="6" idx="1"/>
          </p:cNvCxnSpPr>
          <p:nvPr/>
        </p:nvCxnSpPr>
        <p:spPr bwMode="auto">
          <a:xfrm rot="16200000" flipH="1">
            <a:off x="4413002" y="2928833"/>
            <a:ext cx="1581150" cy="1096963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196"/>
          <p:cNvCxnSpPr>
            <a:stCxn id="61" idx="2"/>
            <a:endCxn id="5" idx="1"/>
          </p:cNvCxnSpPr>
          <p:nvPr/>
        </p:nvCxnSpPr>
        <p:spPr bwMode="auto">
          <a:xfrm rot="16200000" flipH="1">
            <a:off x="4143137" y="2851025"/>
            <a:ext cx="1381125" cy="1027112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Can 8"/>
          <p:cNvSpPr/>
          <p:nvPr/>
        </p:nvSpPr>
        <p:spPr>
          <a:xfrm>
            <a:off x="5231358" y="4482181"/>
            <a:ext cx="436562" cy="258762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cxnSp>
        <p:nvCxnSpPr>
          <p:cNvPr id="10" name="Straight Arrow Connector 199"/>
          <p:cNvCxnSpPr>
            <a:stCxn id="61" idx="2"/>
            <a:endCxn id="9" idx="1"/>
          </p:cNvCxnSpPr>
          <p:nvPr/>
        </p:nvCxnSpPr>
        <p:spPr bwMode="auto">
          <a:xfrm rot="16200000" flipH="1">
            <a:off x="3980409" y="3013744"/>
            <a:ext cx="1808163" cy="1128712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oup 137"/>
          <p:cNvGrpSpPr>
            <a:grpSpLocks/>
          </p:cNvGrpSpPr>
          <p:nvPr/>
        </p:nvGrpSpPr>
        <p:grpSpPr bwMode="auto">
          <a:xfrm>
            <a:off x="6987134" y="1797718"/>
            <a:ext cx="1228725" cy="863600"/>
            <a:chOff x="5523670" y="3674781"/>
            <a:chExt cx="1229360" cy="863600"/>
          </a:xfrm>
        </p:grpSpPr>
        <p:sp>
          <p:nvSpPr>
            <p:cNvPr id="12" name="Rectangle 11"/>
            <p:cNvSpPr/>
            <p:nvPr/>
          </p:nvSpPr>
          <p:spPr>
            <a:xfrm>
              <a:off x="5523670" y="3674781"/>
              <a:ext cx="1229360" cy="863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7673" y="3719231"/>
              <a:ext cx="1121354" cy="774700"/>
            </a:xfrm>
            <a:prstGeom prst="rect">
              <a:avLst/>
            </a:prstGeom>
            <a:solidFill>
              <a:srgbClr val="FFFFFF"/>
            </a:solidFill>
            <a:ln w="12700" cmpd="sng">
              <a:solidFill>
                <a:srgbClr val="99C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69731" y="3887506"/>
              <a:ext cx="1137237" cy="809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69731" y="4051019"/>
              <a:ext cx="1137237" cy="8096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69731" y="4214531"/>
              <a:ext cx="1137237" cy="809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69731" y="4378044"/>
              <a:ext cx="1137237" cy="8096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6146292" y="3719231"/>
              <a:ext cx="0" cy="774700"/>
            </a:xfrm>
            <a:prstGeom prst="line">
              <a:avLst/>
            </a:prstGeom>
            <a:solidFill>
              <a:srgbClr val="CC99FF"/>
            </a:solidFill>
            <a:ln w="12700" cap="flat" cmpd="sng" algn="ctr">
              <a:solidFill>
                <a:srgbClr val="99CC99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295594" y="3719231"/>
              <a:ext cx="0" cy="774700"/>
            </a:xfrm>
            <a:prstGeom prst="line">
              <a:avLst/>
            </a:prstGeom>
            <a:solidFill>
              <a:srgbClr val="CC99FF"/>
            </a:solidFill>
            <a:ln w="12700" cap="flat" cmpd="sng" algn="ctr">
              <a:solidFill>
                <a:srgbClr val="99CC99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6446484" y="3719231"/>
              <a:ext cx="0" cy="774700"/>
            </a:xfrm>
            <a:prstGeom prst="line">
              <a:avLst/>
            </a:prstGeom>
            <a:solidFill>
              <a:srgbClr val="CC99FF"/>
            </a:solidFill>
            <a:ln w="12700" cap="flat" cmpd="sng" algn="ctr">
              <a:solidFill>
                <a:srgbClr val="99CC99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6595786" y="3719231"/>
              <a:ext cx="0" cy="774700"/>
            </a:xfrm>
            <a:prstGeom prst="line">
              <a:avLst/>
            </a:prstGeom>
            <a:solidFill>
              <a:srgbClr val="CC99FF"/>
            </a:solidFill>
            <a:ln w="12700" cap="flat" cmpd="sng" algn="ctr">
              <a:solidFill>
                <a:srgbClr val="99CC99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5696796" y="3719231"/>
              <a:ext cx="0" cy="774700"/>
            </a:xfrm>
            <a:prstGeom prst="line">
              <a:avLst/>
            </a:prstGeom>
            <a:solidFill>
              <a:srgbClr val="CC99FF"/>
            </a:solidFill>
            <a:ln w="12700" cap="flat" cmpd="sng" algn="ctr">
              <a:solidFill>
                <a:srgbClr val="99CC99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846099" y="3719231"/>
              <a:ext cx="0" cy="774700"/>
            </a:xfrm>
            <a:prstGeom prst="line">
              <a:avLst/>
            </a:prstGeom>
            <a:solidFill>
              <a:srgbClr val="CC99FF"/>
            </a:solidFill>
            <a:ln w="12700" cap="flat" cmpd="sng" algn="ctr">
              <a:solidFill>
                <a:srgbClr val="99CC99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5996989" y="3719231"/>
              <a:ext cx="0" cy="774700"/>
            </a:xfrm>
            <a:prstGeom prst="line">
              <a:avLst/>
            </a:prstGeom>
            <a:solidFill>
              <a:srgbClr val="CC99FF"/>
            </a:solidFill>
            <a:ln w="12700" cap="flat" cmpd="sng" algn="ctr">
              <a:solidFill>
                <a:srgbClr val="99CC99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ctangle 24"/>
            <p:cNvSpPr/>
            <p:nvPr/>
          </p:nvSpPr>
          <p:spPr>
            <a:xfrm>
              <a:off x="5569731" y="3723994"/>
              <a:ext cx="1137237" cy="809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</p:grpSp>
      <p:grpSp>
        <p:nvGrpSpPr>
          <p:cNvPr id="26" name="Group 6"/>
          <p:cNvGrpSpPr>
            <a:grpSpLocks/>
          </p:cNvGrpSpPr>
          <p:nvPr/>
        </p:nvGrpSpPr>
        <p:grpSpPr bwMode="auto">
          <a:xfrm>
            <a:off x="5645712" y="1794544"/>
            <a:ext cx="1230313" cy="863600"/>
            <a:chOff x="5530107" y="3733058"/>
            <a:chExt cx="1229360" cy="863600"/>
          </a:xfrm>
        </p:grpSpPr>
        <p:sp>
          <p:nvSpPr>
            <p:cNvPr id="27" name="Rectangle 26"/>
            <p:cNvSpPr/>
            <p:nvPr/>
          </p:nvSpPr>
          <p:spPr>
            <a:xfrm>
              <a:off x="5530107" y="3733058"/>
              <a:ext cx="1229360" cy="863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580868" y="3774333"/>
              <a:ext cx="1137356" cy="809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90385" y="3885458"/>
              <a:ext cx="274425" cy="660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96536" y="3885458"/>
              <a:ext cx="815343" cy="6556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650664" y="3937846"/>
              <a:ext cx="155454" cy="698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52055" y="3942608"/>
              <a:ext cx="656716" cy="1254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18678" y="4315671"/>
              <a:ext cx="344221" cy="1476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59987" y="3956896"/>
              <a:ext cx="191938" cy="4984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193168" y="4134696"/>
              <a:ext cx="407672" cy="1238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50664" y="4061671"/>
              <a:ext cx="155454" cy="682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650664" y="4183908"/>
              <a:ext cx="155454" cy="698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07445" y="4395046"/>
              <a:ext cx="155454" cy="698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50664" y="4307733"/>
              <a:ext cx="155454" cy="698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434281" y="4399808"/>
              <a:ext cx="155454" cy="682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426350" y="4304558"/>
              <a:ext cx="155454" cy="698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</p:grpSp>
      <p:cxnSp>
        <p:nvCxnSpPr>
          <p:cNvPr id="42" name="Straight Arrow Connector 199"/>
          <p:cNvCxnSpPr>
            <a:endCxn id="4" idx="1"/>
          </p:cNvCxnSpPr>
          <p:nvPr/>
        </p:nvCxnSpPr>
        <p:spPr bwMode="auto">
          <a:xfrm rot="16200000" flipH="1">
            <a:off x="3754210" y="2944715"/>
            <a:ext cx="1406525" cy="830263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Can 42"/>
          <p:cNvSpPr/>
          <p:nvPr/>
        </p:nvSpPr>
        <p:spPr>
          <a:xfrm>
            <a:off x="1176890" y="4099622"/>
            <a:ext cx="401637" cy="42227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44" name="Can 43"/>
          <p:cNvSpPr/>
          <p:nvPr/>
        </p:nvSpPr>
        <p:spPr>
          <a:xfrm>
            <a:off x="1624558" y="4312347"/>
            <a:ext cx="315912" cy="30797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cxnSp>
        <p:nvCxnSpPr>
          <p:cNvPr id="45" name="Straight Arrow Connector 199"/>
          <p:cNvCxnSpPr>
            <a:stCxn id="149" idx="2"/>
            <a:endCxn id="44" idx="1"/>
          </p:cNvCxnSpPr>
          <p:nvPr/>
        </p:nvCxnSpPr>
        <p:spPr bwMode="auto">
          <a:xfrm rot="16200000" flipH="1">
            <a:off x="920524" y="3449524"/>
            <a:ext cx="1689100" cy="36513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196"/>
          <p:cNvCxnSpPr>
            <a:stCxn id="148" idx="2"/>
            <a:endCxn id="43" idx="1"/>
          </p:cNvCxnSpPr>
          <p:nvPr/>
        </p:nvCxnSpPr>
        <p:spPr bwMode="auto">
          <a:xfrm rot="5400000">
            <a:off x="680814" y="3322541"/>
            <a:ext cx="1474787" cy="79375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Can 46"/>
          <p:cNvSpPr/>
          <p:nvPr/>
        </p:nvSpPr>
        <p:spPr>
          <a:xfrm>
            <a:off x="781607" y="4312318"/>
            <a:ext cx="555625" cy="357188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cxnSp>
        <p:nvCxnSpPr>
          <p:cNvPr id="48" name="Straight Arrow Connector 199"/>
          <p:cNvCxnSpPr>
            <a:stCxn id="147" idx="2"/>
            <a:endCxn id="51" idx="1"/>
          </p:cNvCxnSpPr>
          <p:nvPr/>
        </p:nvCxnSpPr>
        <p:spPr bwMode="auto">
          <a:xfrm rot="16200000" flipH="1">
            <a:off x="1125744" y="2685528"/>
            <a:ext cx="1719263" cy="1594643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196"/>
          <p:cNvCxnSpPr>
            <a:stCxn id="144" idx="2"/>
            <a:endCxn id="47" idx="1"/>
          </p:cNvCxnSpPr>
          <p:nvPr/>
        </p:nvCxnSpPr>
        <p:spPr bwMode="auto">
          <a:xfrm rot="16200000" flipH="1">
            <a:off x="139477" y="3392374"/>
            <a:ext cx="1689100" cy="150813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Can 49"/>
          <p:cNvSpPr/>
          <p:nvPr/>
        </p:nvSpPr>
        <p:spPr>
          <a:xfrm>
            <a:off x="2175442" y="4128197"/>
            <a:ext cx="403225" cy="423863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51" name="Can 50"/>
          <p:cNvSpPr/>
          <p:nvPr/>
        </p:nvSpPr>
        <p:spPr>
          <a:xfrm>
            <a:off x="2624683" y="4342481"/>
            <a:ext cx="315912" cy="306387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cxnSp>
        <p:nvCxnSpPr>
          <p:cNvPr id="52" name="Straight Arrow Connector 199"/>
          <p:cNvCxnSpPr>
            <a:endCxn id="51" idx="1"/>
          </p:cNvCxnSpPr>
          <p:nvPr/>
        </p:nvCxnSpPr>
        <p:spPr bwMode="auto">
          <a:xfrm rot="16200000" flipH="1">
            <a:off x="1869043" y="3429669"/>
            <a:ext cx="1217613" cy="608012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196"/>
          <p:cNvCxnSpPr>
            <a:stCxn id="205" idx="3"/>
            <a:endCxn id="50" idx="1"/>
          </p:cNvCxnSpPr>
          <p:nvPr/>
        </p:nvCxnSpPr>
        <p:spPr bwMode="auto">
          <a:xfrm rot="16200000" flipH="1">
            <a:off x="1909041" y="3660201"/>
            <a:ext cx="558076" cy="377915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Can 53"/>
          <p:cNvSpPr/>
          <p:nvPr/>
        </p:nvSpPr>
        <p:spPr>
          <a:xfrm>
            <a:off x="3994753" y="4366294"/>
            <a:ext cx="555625" cy="357188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cxnSp>
        <p:nvCxnSpPr>
          <p:cNvPr id="55" name="Straight Arrow Connector 196"/>
          <p:cNvCxnSpPr>
            <a:stCxn id="61" idx="2"/>
            <a:endCxn id="54" idx="1"/>
          </p:cNvCxnSpPr>
          <p:nvPr/>
        </p:nvCxnSpPr>
        <p:spPr bwMode="auto">
          <a:xfrm rot="5400000">
            <a:off x="3450241" y="3496348"/>
            <a:ext cx="1692275" cy="47625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Can 55"/>
          <p:cNvSpPr/>
          <p:nvPr/>
        </p:nvSpPr>
        <p:spPr>
          <a:xfrm>
            <a:off x="3088239" y="4182172"/>
            <a:ext cx="401637" cy="423863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57" name="Can 56"/>
          <p:cNvSpPr/>
          <p:nvPr/>
        </p:nvSpPr>
        <p:spPr>
          <a:xfrm>
            <a:off x="3535908" y="4396457"/>
            <a:ext cx="315912" cy="306387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cxnSp>
        <p:nvCxnSpPr>
          <p:cNvPr id="58" name="Straight Arrow Connector 199"/>
          <p:cNvCxnSpPr>
            <a:endCxn id="57" idx="1"/>
          </p:cNvCxnSpPr>
          <p:nvPr/>
        </p:nvCxnSpPr>
        <p:spPr bwMode="auto">
          <a:xfrm rot="5400000">
            <a:off x="3144647" y="3171711"/>
            <a:ext cx="1774825" cy="674687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196"/>
          <p:cNvCxnSpPr>
            <a:stCxn id="61" idx="2"/>
            <a:endCxn id="51" idx="1"/>
          </p:cNvCxnSpPr>
          <p:nvPr/>
        </p:nvCxnSpPr>
        <p:spPr bwMode="auto">
          <a:xfrm rot="5400000">
            <a:off x="2717178" y="2739502"/>
            <a:ext cx="1668463" cy="1537494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Rectangle 60"/>
          <p:cNvSpPr/>
          <p:nvPr/>
        </p:nvSpPr>
        <p:spPr>
          <a:xfrm>
            <a:off x="3697833" y="1799308"/>
            <a:ext cx="1244600" cy="874712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074070" y="1919956"/>
            <a:ext cx="503238" cy="482600"/>
          </a:xfrm>
          <a:prstGeom prst="rect">
            <a:avLst/>
          </a:prstGeom>
          <a:solidFill>
            <a:srgbClr val="FFFFFF"/>
          </a:solidFill>
          <a:ln w="63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3713766" y="1834239"/>
            <a:ext cx="1216025" cy="73025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734345" y="2477170"/>
            <a:ext cx="1181100" cy="147638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65" name="Round Diagonal Corner Rectangle 64"/>
          <p:cNvSpPr/>
          <p:nvPr/>
        </p:nvSpPr>
        <p:spPr>
          <a:xfrm>
            <a:off x="4356650" y="2050131"/>
            <a:ext cx="60325" cy="63500"/>
          </a:xfrm>
          <a:prstGeom prst="round2DiagRect">
            <a:avLst>
              <a:gd name="adj1" fmla="val 38097"/>
              <a:gd name="adj2" fmla="val 0"/>
            </a:avLst>
          </a:prstGeom>
          <a:solidFill>
            <a:schemeClr val="accent5"/>
          </a:solidFill>
          <a:ln w="63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6" name="Cross 65"/>
          <p:cNvSpPr/>
          <p:nvPr/>
        </p:nvSpPr>
        <p:spPr>
          <a:xfrm>
            <a:off x="4356650" y="2199356"/>
            <a:ext cx="60325" cy="57150"/>
          </a:xfrm>
          <a:prstGeom prst="plus">
            <a:avLst/>
          </a:prstGeom>
          <a:solidFill>
            <a:schemeClr val="accent4"/>
          </a:solidFill>
          <a:ln w="63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grpSp>
        <p:nvGrpSpPr>
          <p:cNvPr id="67" name="Group 4"/>
          <p:cNvGrpSpPr>
            <a:grpSpLocks/>
          </p:cNvGrpSpPr>
          <p:nvPr/>
        </p:nvGrpSpPr>
        <p:grpSpPr bwMode="auto">
          <a:xfrm>
            <a:off x="4188428" y="2278760"/>
            <a:ext cx="42863" cy="79375"/>
            <a:chOff x="603250" y="4737100"/>
            <a:chExt cx="355600" cy="654050"/>
          </a:xfrm>
        </p:grpSpPr>
        <p:sp>
          <p:nvSpPr>
            <p:cNvPr id="68" name="Delay 67"/>
            <p:cNvSpPr/>
            <p:nvPr/>
          </p:nvSpPr>
          <p:spPr>
            <a:xfrm rot="16200000">
              <a:off x="545596" y="4977888"/>
              <a:ext cx="470916" cy="355600"/>
            </a:xfrm>
            <a:prstGeom prst="flowChartDelay">
              <a:avLst/>
            </a:prstGeom>
            <a:solidFill>
              <a:srgbClr val="FFFF00"/>
            </a:solidFill>
            <a:ln w="6350" cmpd="sng"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GB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628650" y="4737100"/>
              <a:ext cx="304800" cy="279400"/>
            </a:xfrm>
            <a:prstGeom prst="ellipse">
              <a:avLst/>
            </a:prstGeom>
            <a:solidFill>
              <a:schemeClr val="bg2"/>
            </a:solidFill>
            <a:ln w="6350" cmpd="sng"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GB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70" name="Group 4"/>
          <p:cNvGrpSpPr>
            <a:grpSpLocks/>
          </p:cNvGrpSpPr>
          <p:nvPr/>
        </p:nvGrpSpPr>
        <p:grpSpPr bwMode="auto">
          <a:xfrm>
            <a:off x="4221708" y="2024732"/>
            <a:ext cx="44450" cy="85725"/>
            <a:chOff x="603250" y="4737100"/>
            <a:chExt cx="355600" cy="654050"/>
          </a:xfrm>
        </p:grpSpPr>
        <p:sp>
          <p:nvSpPr>
            <p:cNvPr id="71" name="Delay 70"/>
            <p:cNvSpPr/>
            <p:nvPr/>
          </p:nvSpPr>
          <p:spPr>
            <a:xfrm rot="16200000">
              <a:off x="544859" y="4977167"/>
              <a:ext cx="472373" cy="355600"/>
            </a:xfrm>
            <a:prstGeom prst="flowChartDelay">
              <a:avLst/>
            </a:prstGeom>
            <a:solidFill>
              <a:schemeClr val="tx2"/>
            </a:solidFill>
            <a:ln w="6350" cmpd="sng"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GB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628650" y="4737100"/>
              <a:ext cx="304800" cy="279400"/>
            </a:xfrm>
            <a:prstGeom prst="ellipse">
              <a:avLst/>
            </a:prstGeom>
            <a:solidFill>
              <a:schemeClr val="bg2"/>
            </a:solidFill>
            <a:ln w="6350" cmpd="sng"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GB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</p:grpSp>
      <p:cxnSp>
        <p:nvCxnSpPr>
          <p:cNvPr id="73" name="Straight Connector 72"/>
          <p:cNvCxnSpPr>
            <a:stCxn id="71" idx="2"/>
            <a:endCxn id="65" idx="2"/>
          </p:cNvCxnSpPr>
          <p:nvPr/>
        </p:nvCxnSpPr>
        <p:spPr bwMode="auto">
          <a:xfrm>
            <a:off x="4266216" y="2078729"/>
            <a:ext cx="90487" cy="3175"/>
          </a:xfrm>
          <a:prstGeom prst="line">
            <a:avLst/>
          </a:prstGeom>
          <a:solidFill>
            <a:srgbClr val="CC99FF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>
            <a:stCxn id="66" idx="0"/>
            <a:endCxn id="65" idx="1"/>
          </p:cNvCxnSpPr>
          <p:nvPr/>
        </p:nvCxnSpPr>
        <p:spPr bwMode="auto">
          <a:xfrm flipH="1" flipV="1">
            <a:off x="4386808" y="2113631"/>
            <a:ext cx="0" cy="85725"/>
          </a:xfrm>
          <a:prstGeom prst="line">
            <a:avLst/>
          </a:prstGeom>
          <a:solidFill>
            <a:srgbClr val="CC99FF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Connector 74"/>
          <p:cNvCxnSpPr>
            <a:stCxn id="66" idx="2"/>
            <a:endCxn id="68" idx="2"/>
          </p:cNvCxnSpPr>
          <p:nvPr/>
        </p:nvCxnSpPr>
        <p:spPr bwMode="auto">
          <a:xfrm flipH="1">
            <a:off x="4231291" y="2256535"/>
            <a:ext cx="155575" cy="73025"/>
          </a:xfrm>
          <a:prstGeom prst="line">
            <a:avLst/>
          </a:prstGeom>
          <a:solidFill>
            <a:srgbClr val="CC99FF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Rectangle 75"/>
          <p:cNvSpPr/>
          <p:nvPr/>
        </p:nvSpPr>
        <p:spPr>
          <a:xfrm>
            <a:off x="3735933" y="2421607"/>
            <a:ext cx="1179512" cy="444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08000" tIns="0" bIns="46800" anchor="ctr"/>
          <a:lstStyle/>
          <a:p>
            <a:pPr eaLnBrk="0" hangingPunct="0">
              <a:defRPr/>
            </a:pPr>
            <a:endParaRPr lang="en-US" sz="1200" dirty="0">
              <a:solidFill>
                <a:prstClr val="white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602715" y="1923131"/>
            <a:ext cx="314325" cy="381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08000" tIns="0" bIns="46800" anchor="ctr"/>
          <a:lstStyle/>
          <a:p>
            <a:pPr eaLnBrk="0" hangingPunct="0">
              <a:defRPr/>
            </a:pPr>
            <a:endParaRPr lang="en-US" sz="1200" dirty="0">
              <a:solidFill>
                <a:prstClr val="white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074128" y="1918368"/>
            <a:ext cx="506413" cy="3968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08000" tIns="0" bIns="46800" anchor="ctr"/>
          <a:lstStyle/>
          <a:p>
            <a:pPr eaLnBrk="0" hangingPunct="0">
              <a:defRPr/>
            </a:pPr>
            <a:endParaRPr lang="en-US" sz="1200" dirty="0">
              <a:solidFill>
                <a:prstClr val="white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604296" y="1961231"/>
            <a:ext cx="314325" cy="43815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623345" y="1999331"/>
            <a:ext cx="273050" cy="381000"/>
          </a:xfrm>
          <a:prstGeom prst="rect">
            <a:avLst/>
          </a:prstGeom>
          <a:solidFill>
            <a:srgbClr val="FFFFFF"/>
          </a:solidFill>
          <a:ln w="3175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734350" y="1927894"/>
            <a:ext cx="314325" cy="471488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grpSp>
        <p:nvGrpSpPr>
          <p:cNvPr id="82" name="Group 193"/>
          <p:cNvGrpSpPr>
            <a:grpSpLocks/>
          </p:cNvGrpSpPr>
          <p:nvPr/>
        </p:nvGrpSpPr>
        <p:grpSpPr bwMode="auto">
          <a:xfrm>
            <a:off x="3748633" y="1951716"/>
            <a:ext cx="252412" cy="369887"/>
            <a:chOff x="552317" y="2476596"/>
            <a:chExt cx="701871" cy="1650326"/>
          </a:xfrm>
        </p:grpSpPr>
        <p:grpSp>
          <p:nvGrpSpPr>
            <p:cNvPr id="83" name="Group 218"/>
            <p:cNvGrpSpPr>
              <a:grpSpLocks/>
            </p:cNvGrpSpPr>
            <p:nvPr/>
          </p:nvGrpSpPr>
          <p:grpSpPr bwMode="auto">
            <a:xfrm>
              <a:off x="552317" y="2476596"/>
              <a:ext cx="692981" cy="531812"/>
              <a:chOff x="1933176" y="4572069"/>
              <a:chExt cx="813220" cy="531812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938355" y="4699562"/>
                <a:ext cx="657889" cy="99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933176" y="4572069"/>
                <a:ext cx="134686" cy="849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088582" y="4848302"/>
                <a:ext cx="657885" cy="99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959075" y="5004126"/>
                <a:ext cx="435138" cy="99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</p:grpSp>
        <p:grpSp>
          <p:nvGrpSpPr>
            <p:cNvPr id="84" name="Group 218"/>
            <p:cNvGrpSpPr>
              <a:grpSpLocks/>
            </p:cNvGrpSpPr>
            <p:nvPr/>
          </p:nvGrpSpPr>
          <p:grpSpPr bwMode="auto">
            <a:xfrm>
              <a:off x="559469" y="3064221"/>
              <a:ext cx="690274" cy="404812"/>
              <a:chOff x="1936353" y="4699069"/>
              <a:chExt cx="810043" cy="404812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1938321" y="4699328"/>
                <a:ext cx="657886" cy="991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088545" y="4848073"/>
                <a:ext cx="657890" cy="991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959042" y="5003898"/>
                <a:ext cx="435139" cy="991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</p:grpSp>
        <p:grpSp>
          <p:nvGrpSpPr>
            <p:cNvPr id="85" name="Group 218"/>
            <p:cNvGrpSpPr>
              <a:grpSpLocks/>
            </p:cNvGrpSpPr>
            <p:nvPr/>
          </p:nvGrpSpPr>
          <p:grpSpPr bwMode="auto">
            <a:xfrm>
              <a:off x="578418" y="3561833"/>
              <a:ext cx="671326" cy="252412"/>
              <a:chOff x="1958589" y="4851469"/>
              <a:chExt cx="787807" cy="252412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2088543" y="4849921"/>
                <a:ext cx="657889" cy="99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1959039" y="5005746"/>
                <a:ext cx="435138" cy="99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</p:grpSp>
        <p:grpSp>
          <p:nvGrpSpPr>
            <p:cNvPr id="86" name="Group 218"/>
            <p:cNvGrpSpPr>
              <a:grpSpLocks/>
            </p:cNvGrpSpPr>
            <p:nvPr/>
          </p:nvGrpSpPr>
          <p:grpSpPr bwMode="auto">
            <a:xfrm>
              <a:off x="582862" y="3874510"/>
              <a:ext cx="671326" cy="252412"/>
              <a:chOff x="1958589" y="4851469"/>
              <a:chExt cx="787807" cy="252412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2088510" y="4848895"/>
                <a:ext cx="657886" cy="99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959003" y="5004720"/>
                <a:ext cx="435138" cy="99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</p:grpSp>
      </p:grpSp>
      <p:sp>
        <p:nvSpPr>
          <p:cNvPr id="98" name="Rectangle 97"/>
          <p:cNvSpPr/>
          <p:nvPr/>
        </p:nvSpPr>
        <p:spPr bwMode="auto">
          <a:xfrm>
            <a:off x="4664620" y="2005683"/>
            <a:ext cx="109538" cy="11906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cxnSp>
        <p:nvCxnSpPr>
          <p:cNvPr id="99" name="Straight Connector 98"/>
          <p:cNvCxnSpPr/>
          <p:nvPr/>
        </p:nvCxnSpPr>
        <p:spPr bwMode="auto">
          <a:xfrm>
            <a:off x="4802733" y="1969197"/>
            <a:ext cx="0" cy="411163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Straight Connector 99"/>
          <p:cNvCxnSpPr/>
          <p:nvPr/>
        </p:nvCxnSpPr>
        <p:spPr bwMode="auto">
          <a:xfrm flipH="1">
            <a:off x="4623345" y="2173956"/>
            <a:ext cx="27305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Connector 100"/>
          <p:cNvCxnSpPr/>
          <p:nvPr/>
        </p:nvCxnSpPr>
        <p:spPr bwMode="auto">
          <a:xfrm flipH="1">
            <a:off x="4623345" y="2208881"/>
            <a:ext cx="27305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Straight Connector 101"/>
          <p:cNvCxnSpPr/>
          <p:nvPr/>
        </p:nvCxnSpPr>
        <p:spPr bwMode="auto">
          <a:xfrm flipH="1">
            <a:off x="4623345" y="2242218"/>
            <a:ext cx="27305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Straight Connector 102"/>
          <p:cNvCxnSpPr/>
          <p:nvPr/>
        </p:nvCxnSpPr>
        <p:spPr bwMode="auto">
          <a:xfrm flipH="1">
            <a:off x="4623345" y="2277143"/>
            <a:ext cx="27305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Straight Connector 103"/>
          <p:cNvCxnSpPr/>
          <p:nvPr/>
        </p:nvCxnSpPr>
        <p:spPr bwMode="auto">
          <a:xfrm flipH="1">
            <a:off x="4623345" y="2310481"/>
            <a:ext cx="27305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Straight Connector 104"/>
          <p:cNvCxnSpPr/>
          <p:nvPr/>
        </p:nvCxnSpPr>
        <p:spPr bwMode="auto">
          <a:xfrm flipH="1">
            <a:off x="4623345" y="2345406"/>
            <a:ext cx="27305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" name="Straight Connector 105"/>
          <p:cNvCxnSpPr/>
          <p:nvPr/>
        </p:nvCxnSpPr>
        <p:spPr bwMode="auto">
          <a:xfrm flipH="1">
            <a:off x="4621758" y="2037431"/>
            <a:ext cx="27305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Connector 106"/>
          <p:cNvCxnSpPr/>
          <p:nvPr/>
        </p:nvCxnSpPr>
        <p:spPr bwMode="auto">
          <a:xfrm flipH="1">
            <a:off x="4621758" y="2070768"/>
            <a:ext cx="27305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Straight Connector 107"/>
          <p:cNvCxnSpPr/>
          <p:nvPr/>
        </p:nvCxnSpPr>
        <p:spPr bwMode="auto">
          <a:xfrm flipH="1">
            <a:off x="4621758" y="2105693"/>
            <a:ext cx="27305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Connector 108"/>
          <p:cNvCxnSpPr/>
          <p:nvPr/>
        </p:nvCxnSpPr>
        <p:spPr bwMode="auto">
          <a:xfrm flipH="1">
            <a:off x="4621758" y="2139031"/>
            <a:ext cx="27305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Straight Connector 109"/>
          <p:cNvCxnSpPr/>
          <p:nvPr/>
        </p:nvCxnSpPr>
        <p:spPr bwMode="auto">
          <a:xfrm>
            <a:off x="4650333" y="1969197"/>
            <a:ext cx="0" cy="411163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1" name="Group 97"/>
          <p:cNvGrpSpPr>
            <a:grpSpLocks/>
          </p:cNvGrpSpPr>
          <p:nvPr/>
        </p:nvGrpSpPr>
        <p:grpSpPr bwMode="auto">
          <a:xfrm>
            <a:off x="4626546" y="1999333"/>
            <a:ext cx="23813" cy="25400"/>
            <a:chOff x="8112931" y="3217866"/>
            <a:chExt cx="110967" cy="110967"/>
          </a:xfrm>
        </p:grpSpPr>
        <p:sp>
          <p:nvSpPr>
            <p:cNvPr id="112" name="Oval 111"/>
            <p:cNvSpPr/>
            <p:nvPr/>
          </p:nvSpPr>
          <p:spPr>
            <a:xfrm>
              <a:off x="8112931" y="3217866"/>
              <a:ext cx="110967" cy="110967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8142522" y="3245608"/>
              <a:ext cx="51786" cy="55484"/>
            </a:xfrm>
            <a:prstGeom prst="ellipse">
              <a:avLst/>
            </a:prstGeom>
            <a:solidFill>
              <a:schemeClr val="tx1"/>
            </a:solidFill>
            <a:ln w="31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</p:grpSp>
      <p:grpSp>
        <p:nvGrpSpPr>
          <p:cNvPr id="114" name="Group 98"/>
          <p:cNvGrpSpPr>
            <a:grpSpLocks/>
          </p:cNvGrpSpPr>
          <p:nvPr/>
        </p:nvGrpSpPr>
        <p:grpSpPr bwMode="auto">
          <a:xfrm>
            <a:off x="4626546" y="2008857"/>
            <a:ext cx="23813" cy="23812"/>
            <a:chOff x="8112931" y="3217866"/>
            <a:chExt cx="110967" cy="110967"/>
          </a:xfrm>
        </p:grpSpPr>
        <p:sp>
          <p:nvSpPr>
            <p:cNvPr id="115" name="Oval 114"/>
            <p:cNvSpPr/>
            <p:nvPr/>
          </p:nvSpPr>
          <p:spPr>
            <a:xfrm>
              <a:off x="8112931" y="3217866"/>
              <a:ext cx="110967" cy="110967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8142522" y="3247458"/>
              <a:ext cx="51786" cy="51783"/>
            </a:xfrm>
            <a:prstGeom prst="ellipse">
              <a:avLst/>
            </a:prstGeom>
            <a:solidFill>
              <a:schemeClr val="tx1"/>
            </a:solidFill>
            <a:ln w="31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</p:grpSp>
      <p:grpSp>
        <p:nvGrpSpPr>
          <p:cNvPr id="117" name="Group 101"/>
          <p:cNvGrpSpPr>
            <a:grpSpLocks/>
          </p:cNvGrpSpPr>
          <p:nvPr/>
        </p:nvGrpSpPr>
        <p:grpSpPr bwMode="auto">
          <a:xfrm>
            <a:off x="4626546" y="2042194"/>
            <a:ext cx="23813" cy="25400"/>
            <a:chOff x="8112931" y="3217866"/>
            <a:chExt cx="110967" cy="110967"/>
          </a:xfrm>
        </p:grpSpPr>
        <p:sp>
          <p:nvSpPr>
            <p:cNvPr id="118" name="Oval 117"/>
            <p:cNvSpPr/>
            <p:nvPr/>
          </p:nvSpPr>
          <p:spPr>
            <a:xfrm>
              <a:off x="8112931" y="3217866"/>
              <a:ext cx="110967" cy="110967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8142522" y="3245608"/>
              <a:ext cx="51786" cy="55484"/>
            </a:xfrm>
            <a:prstGeom prst="ellipse">
              <a:avLst/>
            </a:prstGeom>
            <a:solidFill>
              <a:schemeClr val="tx1"/>
            </a:solidFill>
            <a:ln w="31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</p:grpSp>
      <p:grpSp>
        <p:nvGrpSpPr>
          <p:cNvPr id="120" name="Group 104"/>
          <p:cNvGrpSpPr>
            <a:grpSpLocks/>
          </p:cNvGrpSpPr>
          <p:nvPr/>
        </p:nvGrpSpPr>
        <p:grpSpPr bwMode="auto">
          <a:xfrm>
            <a:off x="4626546" y="2077140"/>
            <a:ext cx="23813" cy="23813"/>
            <a:chOff x="8112931" y="3217866"/>
            <a:chExt cx="110967" cy="110967"/>
          </a:xfrm>
        </p:grpSpPr>
        <p:sp>
          <p:nvSpPr>
            <p:cNvPr id="121" name="Oval 120"/>
            <p:cNvSpPr/>
            <p:nvPr/>
          </p:nvSpPr>
          <p:spPr>
            <a:xfrm>
              <a:off x="8112931" y="3217866"/>
              <a:ext cx="110967" cy="110967"/>
            </a:xfrm>
            <a:prstGeom prst="ellipse">
              <a:avLst/>
            </a:prstGeom>
            <a:solidFill>
              <a:srgbClr val="FFFFFF"/>
            </a:solidFill>
            <a:ln w="31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8142522" y="3247457"/>
              <a:ext cx="51786" cy="51786"/>
            </a:xfrm>
            <a:prstGeom prst="ellipse">
              <a:avLst/>
            </a:prstGeom>
            <a:solidFill>
              <a:schemeClr val="tx1"/>
            </a:solidFill>
            <a:ln w="31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</p:grpSp>
      <p:sp>
        <p:nvSpPr>
          <p:cNvPr id="123" name="Rectangle 122"/>
          <p:cNvSpPr/>
          <p:nvPr/>
        </p:nvSpPr>
        <p:spPr bwMode="auto">
          <a:xfrm>
            <a:off x="3761341" y="2488281"/>
            <a:ext cx="109537" cy="11906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24" name="Rectangle 123"/>
          <p:cNvSpPr/>
          <p:nvPr/>
        </p:nvSpPr>
        <p:spPr bwMode="auto">
          <a:xfrm>
            <a:off x="3929608" y="2486722"/>
            <a:ext cx="366712" cy="119063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4342358" y="2488310"/>
            <a:ext cx="323850" cy="1174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26" name="Rectangle 125"/>
          <p:cNvSpPr/>
          <p:nvPr/>
        </p:nvSpPr>
        <p:spPr bwMode="auto">
          <a:xfrm>
            <a:off x="4705895" y="2485107"/>
            <a:ext cx="177800" cy="11906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4796033" y="2427206"/>
            <a:ext cx="104641" cy="386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" cmpd="sng">
            <a:solidFill>
              <a:schemeClr val="accent5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36000" tIns="0" rIns="36000" anchor="ctr"/>
          <a:lstStyle/>
          <a:p>
            <a:pPr algn="ctr" eaLnBrk="0" hangingPunct="0">
              <a:defRPr/>
            </a:pPr>
            <a:endParaRPr lang="en-US" sz="9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cxnSp>
        <p:nvCxnSpPr>
          <p:cNvPr id="128" name="Straight Connector 127"/>
          <p:cNvCxnSpPr/>
          <p:nvPr/>
        </p:nvCxnSpPr>
        <p:spPr bwMode="auto">
          <a:xfrm flipH="1">
            <a:off x="3734345" y="2512093"/>
            <a:ext cx="118110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H="1">
            <a:off x="3734345" y="2547018"/>
            <a:ext cx="118110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Straight Connector 129"/>
          <p:cNvCxnSpPr/>
          <p:nvPr/>
        </p:nvCxnSpPr>
        <p:spPr bwMode="auto">
          <a:xfrm flipH="1">
            <a:off x="3734345" y="2580356"/>
            <a:ext cx="118110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Straight Connector 130"/>
          <p:cNvCxnSpPr/>
          <p:nvPr/>
        </p:nvCxnSpPr>
        <p:spPr bwMode="auto">
          <a:xfrm flipH="1">
            <a:off x="3734345" y="2615281"/>
            <a:ext cx="1181100" cy="0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2" name="Straight Connector 131"/>
          <p:cNvCxnSpPr>
            <a:stCxn id="64" idx="0"/>
            <a:endCxn id="64" idx="2"/>
          </p:cNvCxnSpPr>
          <p:nvPr/>
        </p:nvCxnSpPr>
        <p:spPr bwMode="auto">
          <a:xfrm>
            <a:off x="4324895" y="2477170"/>
            <a:ext cx="0" cy="147638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Straight Connector 132"/>
          <p:cNvCxnSpPr/>
          <p:nvPr/>
        </p:nvCxnSpPr>
        <p:spPr bwMode="auto">
          <a:xfrm>
            <a:off x="4685258" y="2474022"/>
            <a:ext cx="0" cy="149225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4" name="Straight Connector 133"/>
          <p:cNvCxnSpPr/>
          <p:nvPr/>
        </p:nvCxnSpPr>
        <p:spPr bwMode="auto">
          <a:xfrm>
            <a:off x="3916908" y="2478785"/>
            <a:ext cx="0" cy="149225"/>
          </a:xfrm>
          <a:prstGeom prst="line">
            <a:avLst/>
          </a:prstGeom>
          <a:solidFill>
            <a:srgbClr val="CC99FF"/>
          </a:solidFill>
          <a:ln w="3175" cap="flat" cmpd="sng" algn="ctr">
            <a:solidFill>
              <a:srgbClr val="215968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5" name="Rectangle 134"/>
          <p:cNvSpPr/>
          <p:nvPr/>
        </p:nvSpPr>
        <p:spPr bwMode="auto">
          <a:xfrm>
            <a:off x="4620179" y="1970756"/>
            <a:ext cx="212725" cy="28575"/>
          </a:xfrm>
          <a:prstGeom prst="rect">
            <a:avLst/>
          </a:prstGeom>
          <a:solidFill>
            <a:schemeClr val="tx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3735977" y="1918368"/>
            <a:ext cx="312737" cy="3968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08000" tIns="0" bIns="46800" anchor="ctr"/>
          <a:lstStyle/>
          <a:p>
            <a:pPr eaLnBrk="0" hangingPunct="0">
              <a:defRPr/>
            </a:pPr>
            <a:endParaRPr lang="en-US" sz="1200" dirty="0">
              <a:solidFill>
                <a:prstClr val="white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37" name="Can 136"/>
          <p:cNvSpPr/>
          <p:nvPr/>
        </p:nvSpPr>
        <p:spPr>
          <a:xfrm>
            <a:off x="5980658" y="4085306"/>
            <a:ext cx="538162" cy="60007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38" name="Can 137"/>
          <p:cNvSpPr/>
          <p:nvPr/>
        </p:nvSpPr>
        <p:spPr>
          <a:xfrm>
            <a:off x="6428339" y="4299647"/>
            <a:ext cx="422275" cy="43497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cxnSp>
        <p:nvCxnSpPr>
          <p:cNvPr id="139" name="Straight Arrow Connector 199"/>
          <p:cNvCxnSpPr>
            <a:stCxn id="27" idx="2"/>
            <a:endCxn id="138" idx="1"/>
          </p:cNvCxnSpPr>
          <p:nvPr/>
        </p:nvCxnSpPr>
        <p:spPr bwMode="auto">
          <a:xfrm rot="16200000" flipH="1">
            <a:off x="5629448" y="3289577"/>
            <a:ext cx="1641475" cy="378619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0" name="Straight Arrow Connector 196"/>
          <p:cNvCxnSpPr>
            <a:stCxn id="126" idx="2"/>
            <a:endCxn id="137" idx="1"/>
          </p:cNvCxnSpPr>
          <p:nvPr/>
        </p:nvCxnSpPr>
        <p:spPr bwMode="auto">
          <a:xfrm rot="16200000" flipH="1">
            <a:off x="4782120" y="2616868"/>
            <a:ext cx="1481138" cy="1455738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1" name="Group 27668"/>
          <p:cNvGrpSpPr>
            <a:grpSpLocks/>
          </p:cNvGrpSpPr>
          <p:nvPr/>
        </p:nvGrpSpPr>
        <p:grpSpPr bwMode="auto">
          <a:xfrm>
            <a:off x="710177" y="1810420"/>
            <a:ext cx="1228725" cy="863600"/>
            <a:chOff x="640045" y="3157538"/>
            <a:chExt cx="1228725" cy="863600"/>
          </a:xfrm>
        </p:grpSpPr>
        <p:sp>
          <p:nvSpPr>
            <p:cNvPr id="142" name="Rectangle 141"/>
            <p:cNvSpPr/>
            <p:nvPr/>
          </p:nvSpPr>
          <p:spPr bwMode="auto">
            <a:xfrm>
              <a:off x="640045" y="3157538"/>
              <a:ext cx="1228725" cy="863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43" name="Rectangle 142"/>
            <p:cNvSpPr/>
            <p:nvPr/>
          </p:nvSpPr>
          <p:spPr bwMode="auto">
            <a:xfrm>
              <a:off x="690845" y="3198813"/>
              <a:ext cx="1136650" cy="809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44" name="Rectangle 143"/>
            <p:cNvSpPr/>
            <p:nvPr/>
          </p:nvSpPr>
          <p:spPr bwMode="auto">
            <a:xfrm>
              <a:off x="700370" y="3309938"/>
              <a:ext cx="274637" cy="660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1533807" y="3309938"/>
              <a:ext cx="287338" cy="3143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1005170" y="3309938"/>
              <a:ext cx="498475" cy="19367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1005170" y="3813176"/>
              <a:ext cx="225425" cy="1571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48" name="Rectangle 147"/>
            <p:cNvSpPr/>
            <p:nvPr/>
          </p:nvSpPr>
          <p:spPr bwMode="auto">
            <a:xfrm>
              <a:off x="1270282" y="3814763"/>
              <a:ext cx="234950" cy="15716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49" name="Rectangle 148"/>
            <p:cNvSpPr/>
            <p:nvPr/>
          </p:nvSpPr>
          <p:spPr bwMode="auto">
            <a:xfrm>
              <a:off x="1532220" y="3656013"/>
              <a:ext cx="288925" cy="3143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50" name="Rectangle 149"/>
            <p:cNvSpPr/>
            <p:nvPr/>
          </p:nvSpPr>
          <p:spPr bwMode="auto">
            <a:xfrm>
              <a:off x="1049620" y="3354388"/>
              <a:ext cx="406400" cy="1222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744820" y="3370263"/>
              <a:ext cx="180975" cy="5508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1587782" y="3708401"/>
              <a:ext cx="163513" cy="2254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1592545" y="3354388"/>
              <a:ext cx="163512" cy="2254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54" name="Rectangle 153"/>
            <p:cNvSpPr/>
            <p:nvPr/>
          </p:nvSpPr>
          <p:spPr bwMode="auto">
            <a:xfrm>
              <a:off x="1308382" y="3860801"/>
              <a:ext cx="134938" cy="857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55" name="Rectangle 154"/>
            <p:cNvSpPr/>
            <p:nvPr/>
          </p:nvSpPr>
          <p:spPr bwMode="auto">
            <a:xfrm>
              <a:off x="1054382" y="3852863"/>
              <a:ext cx="134938" cy="857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grpSp>
          <p:nvGrpSpPr>
            <p:cNvPr id="156" name="Group 294"/>
            <p:cNvGrpSpPr>
              <a:grpSpLocks/>
            </p:cNvGrpSpPr>
            <p:nvPr/>
          </p:nvGrpSpPr>
          <p:grpSpPr bwMode="auto">
            <a:xfrm>
              <a:off x="997419" y="3522291"/>
              <a:ext cx="496710" cy="257828"/>
              <a:chOff x="339996" y="3313113"/>
              <a:chExt cx="1120775" cy="655637"/>
            </a:xfrm>
          </p:grpSpPr>
          <p:sp>
            <p:nvSpPr>
              <p:cNvPr id="157" name="Rectangle 156"/>
              <p:cNvSpPr/>
              <p:nvPr/>
            </p:nvSpPr>
            <p:spPr bwMode="auto">
              <a:xfrm>
                <a:off x="339574" y="3314059"/>
                <a:ext cx="1121177" cy="6539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cxnSp>
            <p:nvCxnSpPr>
              <p:cNvPr id="158" name="Straight Connector 157"/>
              <p:cNvCxnSpPr/>
              <p:nvPr/>
            </p:nvCxnSpPr>
            <p:spPr bwMode="auto">
              <a:xfrm>
                <a:off x="450618" y="3402871"/>
                <a:ext cx="0" cy="504613"/>
              </a:xfrm>
              <a:prstGeom prst="line">
                <a:avLst/>
              </a:prstGeom>
              <a:solidFill>
                <a:srgbClr val="CC99FF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9" name="Straight Connector 158"/>
              <p:cNvCxnSpPr/>
              <p:nvPr/>
            </p:nvCxnSpPr>
            <p:spPr bwMode="auto">
              <a:xfrm>
                <a:off x="425543" y="3883262"/>
                <a:ext cx="909836" cy="0"/>
              </a:xfrm>
              <a:prstGeom prst="line">
                <a:avLst/>
              </a:prstGeom>
              <a:solidFill>
                <a:srgbClr val="CC99FF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0" name="Rectangle 159"/>
              <p:cNvSpPr/>
              <p:nvPr/>
            </p:nvSpPr>
            <p:spPr bwMode="auto">
              <a:xfrm>
                <a:off x="550915" y="3487647"/>
                <a:ext cx="96714" cy="39561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 bwMode="auto">
              <a:xfrm>
                <a:off x="751509" y="3588568"/>
                <a:ext cx="107461" cy="286621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 bwMode="auto">
              <a:xfrm>
                <a:off x="1109712" y="3709674"/>
                <a:ext cx="93133" cy="16954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 bwMode="auto">
              <a:xfrm>
                <a:off x="941355" y="3528016"/>
                <a:ext cx="85969" cy="35120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</p:grpSp>
      </p:grpSp>
      <p:grpSp>
        <p:nvGrpSpPr>
          <p:cNvPr id="164" name="Group 27669"/>
          <p:cNvGrpSpPr>
            <a:grpSpLocks/>
          </p:cNvGrpSpPr>
          <p:nvPr/>
        </p:nvGrpSpPr>
        <p:grpSpPr bwMode="auto">
          <a:xfrm>
            <a:off x="2008776" y="1813594"/>
            <a:ext cx="1228725" cy="863600"/>
            <a:chOff x="1938138" y="3160713"/>
            <a:chExt cx="1228725" cy="863600"/>
          </a:xfrm>
        </p:grpSpPr>
        <p:sp>
          <p:nvSpPr>
            <p:cNvPr id="165" name="Rectangle 164"/>
            <p:cNvSpPr/>
            <p:nvPr/>
          </p:nvSpPr>
          <p:spPr bwMode="auto">
            <a:xfrm>
              <a:off x="1938138" y="3160713"/>
              <a:ext cx="1228725" cy="863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66" name="Rectangle 165"/>
            <p:cNvSpPr/>
            <p:nvPr/>
          </p:nvSpPr>
          <p:spPr bwMode="auto">
            <a:xfrm>
              <a:off x="1988938" y="3201988"/>
              <a:ext cx="1136650" cy="809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67" name="Rectangle 166"/>
            <p:cNvSpPr/>
            <p:nvPr/>
          </p:nvSpPr>
          <p:spPr bwMode="auto">
            <a:xfrm>
              <a:off x="1988938" y="3327401"/>
              <a:ext cx="274637" cy="660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68" name="Rectangle 167"/>
            <p:cNvSpPr/>
            <p:nvPr/>
          </p:nvSpPr>
          <p:spPr bwMode="auto">
            <a:xfrm>
              <a:off x="2822375" y="3327401"/>
              <a:ext cx="287338" cy="3143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2293738" y="3327401"/>
              <a:ext cx="498475" cy="19367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2293738" y="3830638"/>
              <a:ext cx="225425" cy="15716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2558850" y="3832226"/>
              <a:ext cx="234950" cy="1571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72" name="Rectangle 171"/>
            <p:cNvSpPr/>
            <p:nvPr/>
          </p:nvSpPr>
          <p:spPr bwMode="auto">
            <a:xfrm>
              <a:off x="2820788" y="3673476"/>
              <a:ext cx="288925" cy="3143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73" name="Rectangle 172"/>
            <p:cNvSpPr/>
            <p:nvPr/>
          </p:nvSpPr>
          <p:spPr bwMode="auto">
            <a:xfrm>
              <a:off x="2338188" y="3371851"/>
              <a:ext cx="406400" cy="1222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2033388" y="3387726"/>
              <a:ext cx="180975" cy="5508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2876350" y="3725863"/>
              <a:ext cx="163513" cy="2254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2881113" y="3371851"/>
              <a:ext cx="163512" cy="2254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2596950" y="3878263"/>
              <a:ext cx="134938" cy="857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178" name="Rectangle 177"/>
            <p:cNvSpPr/>
            <p:nvPr/>
          </p:nvSpPr>
          <p:spPr bwMode="auto">
            <a:xfrm>
              <a:off x="2342950" y="3870326"/>
              <a:ext cx="134938" cy="857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800" dirty="0">
                <a:solidFill>
                  <a:srgbClr val="1F497D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grpSp>
          <p:nvGrpSpPr>
            <p:cNvPr id="179" name="Group 309"/>
            <p:cNvGrpSpPr>
              <a:grpSpLocks/>
            </p:cNvGrpSpPr>
            <p:nvPr/>
          </p:nvGrpSpPr>
          <p:grpSpPr bwMode="auto">
            <a:xfrm>
              <a:off x="2285349" y="3540221"/>
              <a:ext cx="496710" cy="257828"/>
              <a:chOff x="339996" y="3313113"/>
              <a:chExt cx="1120775" cy="655637"/>
            </a:xfrm>
          </p:grpSpPr>
          <p:sp>
            <p:nvSpPr>
              <p:cNvPr id="187" name="Rectangle 186"/>
              <p:cNvSpPr/>
              <p:nvPr/>
            </p:nvSpPr>
            <p:spPr bwMode="auto">
              <a:xfrm>
                <a:off x="341014" y="3312871"/>
                <a:ext cx="1121177" cy="6539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cxnSp>
            <p:nvCxnSpPr>
              <p:cNvPr id="188" name="Straight Connector 187"/>
              <p:cNvCxnSpPr/>
              <p:nvPr/>
            </p:nvCxnSpPr>
            <p:spPr bwMode="auto">
              <a:xfrm>
                <a:off x="452058" y="3401683"/>
                <a:ext cx="0" cy="504610"/>
              </a:xfrm>
              <a:prstGeom prst="line">
                <a:avLst/>
              </a:prstGeom>
              <a:solidFill>
                <a:srgbClr val="CC99FF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9" name="Straight Connector 188"/>
              <p:cNvCxnSpPr/>
              <p:nvPr/>
            </p:nvCxnSpPr>
            <p:spPr bwMode="auto">
              <a:xfrm>
                <a:off x="426982" y="3882072"/>
                <a:ext cx="909836" cy="0"/>
              </a:xfrm>
              <a:prstGeom prst="line">
                <a:avLst/>
              </a:prstGeom>
              <a:solidFill>
                <a:srgbClr val="CC99FF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0" name="Rectangle 189"/>
              <p:cNvSpPr/>
              <p:nvPr/>
            </p:nvSpPr>
            <p:spPr bwMode="auto">
              <a:xfrm>
                <a:off x="552355" y="3486456"/>
                <a:ext cx="96714" cy="39561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 bwMode="auto">
              <a:xfrm>
                <a:off x="752948" y="3587380"/>
                <a:ext cx="107461" cy="28661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 bwMode="auto">
              <a:xfrm>
                <a:off x="1111151" y="3708487"/>
                <a:ext cx="93133" cy="16954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 bwMode="auto">
              <a:xfrm>
                <a:off x="942795" y="3526825"/>
                <a:ext cx="85969" cy="35121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</p:grpSp>
        <p:grpSp>
          <p:nvGrpSpPr>
            <p:cNvPr id="180" name="Group 317"/>
            <p:cNvGrpSpPr>
              <a:grpSpLocks/>
            </p:cNvGrpSpPr>
            <p:nvPr/>
          </p:nvGrpSpPr>
          <p:grpSpPr bwMode="auto">
            <a:xfrm>
              <a:off x="2178131" y="3451412"/>
              <a:ext cx="705511" cy="403412"/>
              <a:chOff x="2984959" y="3302000"/>
              <a:chExt cx="1120775" cy="660400"/>
            </a:xfrm>
          </p:grpSpPr>
          <p:sp>
            <p:nvSpPr>
              <p:cNvPr id="181" name="Rectangle 180"/>
              <p:cNvSpPr/>
              <p:nvPr/>
            </p:nvSpPr>
            <p:spPr bwMode="auto">
              <a:xfrm>
                <a:off x="2984513" y="3301696"/>
                <a:ext cx="1122248" cy="66009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 bwMode="auto">
              <a:xfrm>
                <a:off x="3231659" y="3379659"/>
                <a:ext cx="789356" cy="5977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3034951" y="3504402"/>
                <a:ext cx="655695" cy="961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 bwMode="auto">
              <a:xfrm>
                <a:off x="3029907" y="3377060"/>
                <a:ext cx="136183" cy="83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 bwMode="auto">
              <a:xfrm>
                <a:off x="3186265" y="3655132"/>
                <a:ext cx="658217" cy="961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 bwMode="auto">
              <a:xfrm>
                <a:off x="3055126" y="3808460"/>
                <a:ext cx="433767" cy="987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800" dirty="0">
                  <a:solidFill>
                    <a:srgbClr val="1F497D"/>
                  </a:solidFill>
                  <a:latin typeface="Calibri"/>
                  <a:ea typeface="ＭＳ Ｐゴシック"/>
                  <a:cs typeface="Calibri"/>
                </a:endParaRPr>
              </a:p>
            </p:txBody>
          </p:sp>
        </p:grpSp>
      </p:grpSp>
      <p:sp>
        <p:nvSpPr>
          <p:cNvPr id="203" name="Can 202"/>
          <p:cNvSpPr/>
          <p:nvPr/>
        </p:nvSpPr>
        <p:spPr>
          <a:xfrm>
            <a:off x="7047071" y="4196523"/>
            <a:ext cx="770021" cy="499975"/>
          </a:xfrm>
          <a:prstGeom prst="can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cxnSp>
        <p:nvCxnSpPr>
          <p:cNvPr id="217" name="Straight Arrow Connector 199"/>
          <p:cNvCxnSpPr>
            <a:stCxn id="12" idx="2"/>
            <a:endCxn id="203" idx="0"/>
          </p:cNvCxnSpPr>
          <p:nvPr/>
        </p:nvCxnSpPr>
        <p:spPr bwMode="auto">
          <a:xfrm rot="5400000">
            <a:off x="6686703" y="3406724"/>
            <a:ext cx="1660170" cy="169417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3" name="Straight Arrow Connector 196"/>
          <p:cNvCxnSpPr>
            <a:stCxn id="165" idx="2"/>
            <a:endCxn id="56" idx="0"/>
          </p:cNvCxnSpPr>
          <p:nvPr/>
        </p:nvCxnSpPr>
        <p:spPr bwMode="auto">
          <a:xfrm rot="16200000" flipH="1">
            <a:off x="2153412" y="3146894"/>
            <a:ext cx="1605359" cy="665956"/>
          </a:xfrm>
          <a:prstGeom prst="bentConnector3">
            <a:avLst>
              <a:gd name="adj1" fmla="val 50000"/>
            </a:avLst>
          </a:prstGeom>
          <a:solidFill>
            <a:srgbClr val="CC99FF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7" name="Rounded Rectangle 20"/>
          <p:cNvSpPr>
            <a:spLocks noChangeArrowheads="1"/>
          </p:cNvSpPr>
          <p:nvPr/>
        </p:nvSpPr>
        <p:spPr bwMode="auto">
          <a:xfrm>
            <a:off x="656893" y="2997410"/>
            <a:ext cx="7830214" cy="639762"/>
          </a:xfrm>
          <a:prstGeom prst="roundRect">
            <a:avLst>
              <a:gd name="adj" fmla="val 16667"/>
            </a:avLst>
          </a:prstGeom>
          <a:solidFill>
            <a:srgbClr val="6DCCDE"/>
          </a:solidFill>
          <a:ln w="38100">
            <a:solidFill>
              <a:srgbClr val="10253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r" eaLnBrk="0" hangingPunct="0"/>
            <a:r>
              <a:rPr lang="en-GB" sz="1800" dirty="0">
                <a:solidFill>
                  <a:srgbClr val="1F497D"/>
                </a:solidFill>
                <a:latin typeface="Calibri" charset="0"/>
              </a:rPr>
              <a:t>Open and</a:t>
            </a:r>
          </a:p>
          <a:p>
            <a:pPr algn="r" eaLnBrk="0" hangingPunct="0"/>
            <a:r>
              <a:rPr lang="en-GB" sz="1800" dirty="0">
                <a:solidFill>
                  <a:srgbClr val="1F497D"/>
                </a:solidFill>
                <a:latin typeface="Calibri" charset="0"/>
              </a:rPr>
              <a:t>Unified Metadata</a:t>
            </a:r>
          </a:p>
        </p:txBody>
      </p:sp>
      <p:grpSp>
        <p:nvGrpSpPr>
          <p:cNvPr id="204" name="Group 203"/>
          <p:cNvGrpSpPr/>
          <p:nvPr/>
        </p:nvGrpSpPr>
        <p:grpSpPr>
          <a:xfrm>
            <a:off x="1691297" y="3076555"/>
            <a:ext cx="615642" cy="493538"/>
            <a:chOff x="5454524" y="2009903"/>
            <a:chExt cx="1160032" cy="929955"/>
          </a:xfrm>
        </p:grpSpPr>
        <p:sp>
          <p:nvSpPr>
            <p:cNvPr id="205" name="Can 204"/>
            <p:cNvSpPr/>
            <p:nvPr/>
          </p:nvSpPr>
          <p:spPr>
            <a:xfrm>
              <a:off x="5454524" y="2009903"/>
              <a:ext cx="1160032" cy="929955"/>
            </a:xfrm>
            <a:prstGeom prst="can">
              <a:avLst/>
            </a:prstGeom>
            <a:solidFill>
              <a:srgbClr val="1F497D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1F497D"/>
                </a:solidFill>
                <a:latin typeface="Calibri"/>
                <a:cs typeface="Calibri"/>
              </a:endParaRPr>
            </a:p>
          </p:txBody>
        </p:sp>
        <p:sp>
          <p:nvSpPr>
            <p:cNvPr id="206" name="Multidocument 205"/>
            <p:cNvSpPr/>
            <p:nvPr/>
          </p:nvSpPr>
          <p:spPr>
            <a:xfrm>
              <a:off x="5774854" y="2359887"/>
              <a:ext cx="570016" cy="409980"/>
            </a:xfrm>
            <a:prstGeom prst="flowChartMultidocumen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1F497D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133760" y="3068965"/>
            <a:ext cx="615642" cy="493538"/>
            <a:chOff x="5454524" y="2009903"/>
            <a:chExt cx="1160032" cy="929955"/>
          </a:xfrm>
        </p:grpSpPr>
        <p:sp>
          <p:nvSpPr>
            <p:cNvPr id="214" name="Can 213"/>
            <p:cNvSpPr/>
            <p:nvPr/>
          </p:nvSpPr>
          <p:spPr>
            <a:xfrm>
              <a:off x="5454524" y="2009903"/>
              <a:ext cx="1160032" cy="929955"/>
            </a:xfrm>
            <a:prstGeom prst="can">
              <a:avLst/>
            </a:prstGeom>
            <a:solidFill>
              <a:srgbClr val="1F497D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1F497D"/>
                </a:solidFill>
                <a:latin typeface="Calibri"/>
                <a:cs typeface="Calibri"/>
              </a:endParaRPr>
            </a:p>
          </p:txBody>
        </p:sp>
        <p:sp>
          <p:nvSpPr>
            <p:cNvPr id="215" name="Multidocument 214"/>
            <p:cNvSpPr/>
            <p:nvPr/>
          </p:nvSpPr>
          <p:spPr>
            <a:xfrm>
              <a:off x="5774854" y="2359887"/>
              <a:ext cx="570016" cy="409980"/>
            </a:xfrm>
            <a:prstGeom prst="flowChartMultidocumen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1F497D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5976206" y="3081370"/>
            <a:ext cx="615642" cy="493538"/>
            <a:chOff x="5454524" y="2009903"/>
            <a:chExt cx="1160032" cy="929955"/>
          </a:xfrm>
        </p:grpSpPr>
        <p:sp>
          <p:nvSpPr>
            <p:cNvPr id="221" name="Can 220"/>
            <p:cNvSpPr/>
            <p:nvPr/>
          </p:nvSpPr>
          <p:spPr>
            <a:xfrm>
              <a:off x="5454524" y="2009903"/>
              <a:ext cx="1160032" cy="929955"/>
            </a:xfrm>
            <a:prstGeom prst="can">
              <a:avLst/>
            </a:prstGeom>
            <a:solidFill>
              <a:srgbClr val="1F497D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1F497D"/>
                </a:solidFill>
                <a:latin typeface="Calibri"/>
                <a:cs typeface="Calibri"/>
              </a:endParaRPr>
            </a:p>
          </p:txBody>
        </p:sp>
        <p:sp>
          <p:nvSpPr>
            <p:cNvPr id="222" name="Multidocument 221"/>
            <p:cNvSpPr/>
            <p:nvPr/>
          </p:nvSpPr>
          <p:spPr>
            <a:xfrm>
              <a:off x="5774854" y="2359887"/>
              <a:ext cx="570016" cy="409980"/>
            </a:xfrm>
            <a:prstGeom prst="flowChartMultidocumen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1F497D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" name="Left-Right Arrow 2"/>
          <p:cNvSpPr/>
          <p:nvPr/>
        </p:nvSpPr>
        <p:spPr>
          <a:xfrm>
            <a:off x="4827007" y="3236540"/>
            <a:ext cx="1120031" cy="179991"/>
          </a:xfrm>
          <a:prstGeom prst="leftRightArrow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08" name="Left-Right Arrow 207"/>
          <p:cNvSpPr/>
          <p:nvPr/>
        </p:nvSpPr>
        <p:spPr>
          <a:xfrm>
            <a:off x="2339342" y="3238948"/>
            <a:ext cx="1717651" cy="177584"/>
          </a:xfrm>
          <a:prstGeom prst="leftRightArrow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0E698F42-CDB4-6947-BB90-2CB9123C1B6A}"/>
              </a:ext>
            </a:extLst>
          </p:cNvPr>
          <p:cNvSpPr txBox="1"/>
          <p:nvPr/>
        </p:nvSpPr>
        <p:spPr>
          <a:xfrm>
            <a:off x="1320749" y="1388329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Development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76C30E88-A63A-0845-AF82-A836B313E5D7}"/>
              </a:ext>
            </a:extLst>
          </p:cNvPr>
          <p:cNvSpPr txBox="1"/>
          <p:nvPr/>
        </p:nvSpPr>
        <p:spPr>
          <a:xfrm>
            <a:off x="3820885" y="1388329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DevOps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64197B8E-42EC-4542-9CA9-A92381FC1434}"/>
              </a:ext>
            </a:extLst>
          </p:cNvPr>
          <p:cNvSpPr txBox="1"/>
          <p:nvPr/>
        </p:nvSpPr>
        <p:spPr>
          <a:xfrm>
            <a:off x="6402543" y="1388329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Science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9300D5F-04D2-0D40-9373-816ACDDCF66E}"/>
              </a:ext>
            </a:extLst>
          </p:cNvPr>
          <p:cNvSpPr/>
          <p:nvPr/>
        </p:nvSpPr>
        <p:spPr>
          <a:xfrm>
            <a:off x="673532" y="857898"/>
            <a:ext cx="7850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ODPi Egeria enables exchange of metadata between tools from different vendors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4981127"/>
      </p:ext>
    </p:extLst>
  </p:cSld>
  <p:clrMapOvr>
    <a:masterClrMapping/>
  </p:clrMapOvr>
</p:sld>
</file>

<file path=ppt/theme/theme1.xml><?xml version="1.0" encoding="utf-8"?>
<a:theme xmlns:a="http://schemas.openxmlformats.org/drawingml/2006/main" name="1_simple-light-2">
  <a:themeElements>
    <a:clrScheme name="Hyperledger">
      <a:dk1>
        <a:srgbClr val="FFFFFF"/>
      </a:dk1>
      <a:lt1>
        <a:srgbClr val="595959"/>
      </a:lt1>
      <a:dk2>
        <a:srgbClr val="FFFFFF"/>
      </a:dk2>
      <a:lt2>
        <a:srgbClr val="595959"/>
      </a:lt2>
      <a:accent1>
        <a:srgbClr val="00B0F0"/>
      </a:accent1>
      <a:accent2>
        <a:srgbClr val="595959"/>
      </a:accent2>
      <a:accent3>
        <a:srgbClr val="00B0F0"/>
      </a:accent3>
      <a:accent4>
        <a:srgbClr val="595959"/>
      </a:accent4>
      <a:accent5>
        <a:srgbClr val="00B0F0"/>
      </a:accent5>
      <a:accent6>
        <a:srgbClr val="595959"/>
      </a:accent6>
      <a:hlink>
        <a:srgbClr val="00B0F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DCCDE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ln w="0"/>
            <a:solidFill>
              <a:schemeClr val="accent6">
                <a:lumMod val="50000"/>
              </a:schemeClr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4932</TotalTime>
  <Words>1552</Words>
  <Application>Microsoft Macintosh PowerPoint</Application>
  <PresentationFormat>On-screen Show (16:9)</PresentationFormat>
  <Paragraphs>364</Paragraphs>
  <Slides>46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Amaze</vt:lpstr>
      <vt:lpstr>Arial</vt:lpstr>
      <vt:lpstr>Calibri</vt:lpstr>
      <vt:lpstr>Helvetica</vt:lpstr>
      <vt:lpstr>Lucida Sans Unicode</vt:lpstr>
      <vt:lpstr>Wingdings</vt:lpstr>
      <vt:lpstr>1_simple-light-2</vt:lpstr>
      <vt:lpstr>Graph Processing for Open Metadata and Governance</vt:lpstr>
      <vt:lpstr>Brief Introduction</vt:lpstr>
      <vt:lpstr>Observations on data-driven projects</vt:lpstr>
      <vt:lpstr>Observations on data-driven projects</vt:lpstr>
      <vt:lpstr>But what if we linked everything together …</vt:lpstr>
      <vt:lpstr>Egeria Value</vt:lpstr>
      <vt:lpstr>This is not a new problem …</vt:lpstr>
      <vt:lpstr>What is different about Egeria</vt:lpstr>
      <vt:lpstr>How does ODPi Egeria work?</vt:lpstr>
      <vt:lpstr>Achievements</vt:lpstr>
      <vt:lpstr>Building the big picture</vt:lpstr>
      <vt:lpstr>Linked up value</vt:lpstr>
      <vt:lpstr>Basic lineage structure</vt:lpstr>
      <vt:lpstr>Modelling different type of technologies for lineage</vt:lpstr>
      <vt:lpstr>Modelling different type of technologies for lineage</vt:lpstr>
      <vt:lpstr>Lineage capture</vt:lpstr>
      <vt:lpstr>Stitching lineage together</vt:lpstr>
      <vt:lpstr>Information Supply Chain</vt:lpstr>
      <vt:lpstr>Example of a simple cohort </vt:lpstr>
      <vt:lpstr>Connecting to multiple cohorts  </vt:lpstr>
      <vt:lpstr>Formation of a cohort</vt:lpstr>
      <vt:lpstr>Formation of a cohort</vt:lpstr>
      <vt:lpstr>Formation of a cohort</vt:lpstr>
      <vt:lpstr>Formation of a cohort</vt:lpstr>
      <vt:lpstr>Instance representations in the metadata in the cohort </vt:lpstr>
      <vt:lpstr>Scope of metadata covered</vt:lpstr>
      <vt:lpstr>Open Metadata Types</vt:lpstr>
      <vt:lpstr>Linking metadata across the cohort</vt:lpstr>
      <vt:lpstr>Linking metadata across the cohort</vt:lpstr>
      <vt:lpstr>Linking metadata across the cohort</vt:lpstr>
      <vt:lpstr>Linking metadata across the cohort</vt:lpstr>
      <vt:lpstr>Understanding data …</vt:lpstr>
      <vt:lpstr>Examples of granularity challenge</vt:lpstr>
      <vt:lpstr>Metadata provenance</vt:lpstr>
      <vt:lpstr>Repository explorer</vt:lpstr>
      <vt:lpstr>Lineage</vt:lpstr>
      <vt:lpstr>Why do vendors work with Egeria?</vt:lpstr>
      <vt:lpstr>How do we work</vt:lpstr>
      <vt:lpstr>Development Status</vt:lpstr>
      <vt:lpstr>GitHub is the heart of the project</vt:lpstr>
      <vt:lpstr>Egeria Tutorials</vt:lpstr>
      <vt:lpstr>Egeria hands on labs</vt:lpstr>
      <vt:lpstr>Guidance on Governance (GoG)</vt:lpstr>
      <vt:lpstr>Open forum</vt:lpstr>
      <vt:lpstr>Links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Data Science for Data Architecture</dc:title>
  <dc:creator>Mandy Chessell</dc:creator>
  <cp:lastModifiedBy>Mandy Chessell</cp:lastModifiedBy>
  <cp:revision>31</cp:revision>
  <dcterms:created xsi:type="dcterms:W3CDTF">2020-04-22T11:01:50Z</dcterms:created>
  <dcterms:modified xsi:type="dcterms:W3CDTF">2020-11-26T11:32:11Z</dcterms:modified>
</cp:coreProperties>
</file>