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24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3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 showSpecialPlsOnTitleSld="0">
  <p:sldMasterIdLst>
    <p:sldMasterId id="2147483665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</p:sldIdLst>
  <p:sldSz cy="6858000" cx="12192000"/>
  <p:notesSz cx="6858000" cy="9144000"/>
  <p:embeddedFontLst>
    <p:embeddedFont>
      <p:font typeface="Roboto"/>
      <p:regular r:id="rId29"/>
      <p:bold r:id="rId30"/>
      <p:italic r:id="rId31"/>
      <p:boldItalic r:id="rId32"/>
    </p:embeddedFont>
    <p:embeddedFont>
      <p:font typeface="Proxima Nova"/>
      <p:regular r:id="rId33"/>
      <p:bold r:id="rId34"/>
      <p:italic r:id="rId35"/>
      <p:boldItalic r:id="rId36"/>
    </p:embeddedFont>
    <p:embeddedFont>
      <p:font typeface="Gill Sans"/>
      <p:regular r:id="rId37"/>
      <p:bold r:id="rId38"/>
    </p:embeddedFont>
    <p:embeddedFont>
      <p:font typeface="Open Sans"/>
      <p:regular r:id="rId39"/>
      <p:bold r:id="rId40"/>
      <p:italic r:id="rId41"/>
      <p:boldItalic r:id="rId4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OpenSans-bold.fntdata"/><Relationship Id="rId20" Type="http://schemas.openxmlformats.org/officeDocument/2006/relationships/slide" Target="slides/slide16.xml"/><Relationship Id="rId42" Type="http://schemas.openxmlformats.org/officeDocument/2006/relationships/font" Target="fonts/OpenSans-boldItalic.fntdata"/><Relationship Id="rId41" Type="http://schemas.openxmlformats.org/officeDocument/2006/relationships/font" Target="fonts/OpenSans-italic.fntdata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font" Target="fonts/Roboto-regular.fntdata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font" Target="fonts/Roboto-italic.fntdata"/><Relationship Id="rId30" Type="http://schemas.openxmlformats.org/officeDocument/2006/relationships/font" Target="fonts/Roboto-bold.fntdata"/><Relationship Id="rId11" Type="http://schemas.openxmlformats.org/officeDocument/2006/relationships/slide" Target="slides/slide7.xml"/><Relationship Id="rId33" Type="http://schemas.openxmlformats.org/officeDocument/2006/relationships/font" Target="fonts/ProximaNova-regular.fntdata"/><Relationship Id="rId10" Type="http://schemas.openxmlformats.org/officeDocument/2006/relationships/slide" Target="slides/slide6.xml"/><Relationship Id="rId32" Type="http://schemas.openxmlformats.org/officeDocument/2006/relationships/font" Target="fonts/Roboto-boldItalic.fntdata"/><Relationship Id="rId13" Type="http://schemas.openxmlformats.org/officeDocument/2006/relationships/slide" Target="slides/slide9.xml"/><Relationship Id="rId35" Type="http://schemas.openxmlformats.org/officeDocument/2006/relationships/font" Target="fonts/ProximaNova-italic.fntdata"/><Relationship Id="rId12" Type="http://schemas.openxmlformats.org/officeDocument/2006/relationships/slide" Target="slides/slide8.xml"/><Relationship Id="rId34" Type="http://schemas.openxmlformats.org/officeDocument/2006/relationships/font" Target="fonts/ProximaNova-bold.fntdata"/><Relationship Id="rId15" Type="http://schemas.openxmlformats.org/officeDocument/2006/relationships/slide" Target="slides/slide11.xml"/><Relationship Id="rId37" Type="http://schemas.openxmlformats.org/officeDocument/2006/relationships/font" Target="fonts/GillSans-regular.fntdata"/><Relationship Id="rId14" Type="http://schemas.openxmlformats.org/officeDocument/2006/relationships/slide" Target="slides/slide10.xml"/><Relationship Id="rId36" Type="http://schemas.openxmlformats.org/officeDocument/2006/relationships/font" Target="fonts/ProximaNova-boldItalic.fntdata"/><Relationship Id="rId17" Type="http://schemas.openxmlformats.org/officeDocument/2006/relationships/slide" Target="slides/slide13.xml"/><Relationship Id="rId39" Type="http://schemas.openxmlformats.org/officeDocument/2006/relationships/font" Target="fonts/OpenSans-regular.fntdata"/><Relationship Id="rId16" Type="http://schemas.openxmlformats.org/officeDocument/2006/relationships/slide" Target="slides/slide12.xml"/><Relationship Id="rId38" Type="http://schemas.openxmlformats.org/officeDocument/2006/relationships/font" Target="fonts/GillSans-bold.fntdata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" name="Google Shape;111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9fdd19619b_0_17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" name="Google Shape;245;g9fdd19619b_0_17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6" name="Google Shape;246;g9fdd19619b_0_17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a3f2086295_0_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Google Shape;265;ga3f2086295_0_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6" name="Google Shape;266;ga3f2086295_0_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9c51bd593b_0_12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" name="Google Shape;273;g9c51bd593b_0_12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4" name="Google Shape;274;g9c51bd593b_0_12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9c51bd593b_0_13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94" name="Google Shape;294;g9c51bd593b_0_13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g9c51bd593b_0_16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4" name="Google Shape;324;g9c51bd593b_0_16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5" name="Google Shape;325;g9c51bd593b_0_16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9c51bd593b_0_20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8" name="Google Shape;368;g9c51bd593b_0_20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9" name="Google Shape;369;g9c51bd593b_0_20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g9c51bd593b_0_20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5" name="Google Shape;385;g9c51bd593b_0_20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6" name="Google Shape;386;g9c51bd593b_0_20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g9c51bd593b_0_2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3" name="Google Shape;393;g9c51bd593b_0_21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4" name="Google Shape;394;g9c51bd593b_0_21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g9c51bd593b_0_22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2" name="Google Shape;402;g9c51bd593b_0_22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3" name="Google Shape;403;g9c51bd593b_0_22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ga3d2e4e2c8_0_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9" name="Google Shape;409;ga3d2e4e2c8_0_1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0" name="Google Shape;410;ga3d2e4e2c8_0_1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9c51bd593b_0_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9c51bd593b_0_1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" name="Google Shape;118;g9c51bd593b_0_1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ga3f2086295_0_3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7" name="Google Shape;417;ga3f2086295_0_3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8" name="Google Shape;418;ga3f2086295_0_3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3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g9c51bd593b_0_22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5" name="Google Shape;445;g9c51bd593b_0_22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6" name="Google Shape;446;g9c51bd593b_0_22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2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g9c51bd593b_0_23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4" name="Google Shape;454;g9c51bd593b_0_23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5" name="Google Shape;455;g9c51bd593b_0_23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3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g9c51bd593b_0_24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5" name="Google Shape;465;g9c51bd593b_0_24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6" name="Google Shape;466;g9c51bd593b_0_24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g9c51bd593b_0_26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100">
                <a:solidFill>
                  <a:srgbClr val="2222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Thank you for joining Big Data Conference 2020. I want to inform you that you will get the session recordings in the following weeks.</a:t>
            </a:r>
            <a:endParaRPr sz="1100">
              <a:solidFill>
                <a:srgbClr val="222222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100">
                <a:solidFill>
                  <a:srgbClr val="2222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 </a:t>
            </a:r>
            <a:endParaRPr sz="1100">
              <a:solidFill>
                <a:srgbClr val="222222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100">
                <a:solidFill>
                  <a:srgbClr val="2222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I hope you had a great time during these days, got inspired, learned about the latest trends in the field. All you need now is to put the new-learned skills to action.</a:t>
            </a:r>
            <a:endParaRPr sz="1100">
              <a:solidFill>
                <a:srgbClr val="222222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100">
                <a:solidFill>
                  <a:srgbClr val="2222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 </a:t>
            </a:r>
            <a:endParaRPr sz="1100">
              <a:solidFill>
                <a:srgbClr val="222222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100">
                <a:solidFill>
                  <a:srgbClr val="2222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Thank you once again for joining. Stay healthy! See you next year!”</a:t>
            </a:r>
            <a:endParaRPr sz="1100">
              <a:solidFill>
                <a:srgbClr val="222222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3" name="Google Shape;473;g9c51bd593b_0_26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9c51bd593b_0_3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9c51bd593b_0_3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5" name="Google Shape;125;g9c51bd593b_0_3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9c51bd593b_0_7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9c51bd593b_0_7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0" name="Google Shape;170;g9c51bd593b_0_7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9c51bd593b_0_10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9c51bd593b_0_10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7" name="Google Shape;197;g9c51bd593b_0_10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9c51bd593b_0_1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9c51bd593b_0_11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4" name="Google Shape;214;g9c51bd593b_0_11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9fdd19619b_0_15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" name="Google Shape;221;g9fdd19619b_0_15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2" name="Google Shape;222;g9fdd19619b_0_15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9fdd19619b_0_16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" name="Google Shape;229;g9fdd19619b_0_16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0" name="Google Shape;230;g9fdd19619b_0_16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9fdd19619b_0_16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9fdd19619b_0_16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8" name="Google Shape;238;g9fdd19619b_0_16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Relationship Id="rId3" Type="http://schemas.openxmlformats.org/officeDocument/2006/relationships/image" Target="../media/image2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Two Column">
  <p:cSld name="Text Two Column"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2"/>
          <p:cNvSpPr txBox="1"/>
          <p:nvPr>
            <p:ph type="title"/>
          </p:nvPr>
        </p:nvSpPr>
        <p:spPr>
          <a:xfrm>
            <a:off x="624840" y="365126"/>
            <a:ext cx="10933886" cy="93567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68FDF"/>
              </a:buClr>
              <a:buSzPts val="3600"/>
              <a:buFont typeface="Open Sans"/>
              <a:buNone/>
              <a:defRPr>
                <a:solidFill>
                  <a:srgbClr val="168FD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" name="Google Shape;16;p2"/>
          <p:cNvSpPr txBox="1"/>
          <p:nvPr>
            <p:ph idx="1" type="body"/>
          </p:nvPr>
        </p:nvSpPr>
        <p:spPr>
          <a:xfrm>
            <a:off x="624840" y="1335088"/>
            <a:ext cx="5332077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›"/>
              <a:defRPr sz="2800">
                <a:latin typeface="Open Sans"/>
                <a:ea typeface="Open Sans"/>
                <a:cs typeface="Open Sans"/>
                <a:sym typeface="Open Sans"/>
              </a:defRPr>
            </a:lvl1pPr>
            <a:lvl2pPr indent="-3937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600"/>
              <a:buChar char="›"/>
              <a:defRPr sz="2600">
                <a:latin typeface="Open Sans"/>
                <a:ea typeface="Open Sans"/>
                <a:cs typeface="Open Sans"/>
                <a:sym typeface="Open Sans"/>
              </a:defRPr>
            </a:lvl2pPr>
            <a:lvl3pPr indent="-3810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400"/>
              <a:buChar char="›"/>
              <a:defRPr sz="2400">
                <a:latin typeface="Open Sans"/>
                <a:ea typeface="Open Sans"/>
                <a:cs typeface="Open Sans"/>
                <a:sym typeface="Open Sans"/>
              </a:defRPr>
            </a:lvl3pPr>
            <a:lvl4pPr indent="-3683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200"/>
              <a:buChar char="›"/>
              <a:defRPr sz="2200">
                <a:latin typeface="Open Sans"/>
                <a:ea typeface="Open Sans"/>
                <a:cs typeface="Open Sans"/>
                <a:sym typeface="Open Sans"/>
              </a:defRPr>
            </a:lvl4pPr>
            <a:lvl5pPr indent="-3556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000"/>
              <a:buChar char="›"/>
              <a:defRPr sz="2000">
                <a:latin typeface="Open Sans"/>
                <a:ea typeface="Open Sans"/>
                <a:cs typeface="Open Sans"/>
                <a:sym typeface="Open Sans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7" name="Google Shape;17;p2"/>
          <p:cNvSpPr txBox="1"/>
          <p:nvPr>
            <p:ph idx="2" type="body"/>
          </p:nvPr>
        </p:nvSpPr>
        <p:spPr>
          <a:xfrm>
            <a:off x="6226649" y="1335088"/>
            <a:ext cx="5332077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›"/>
              <a:defRPr sz="2800">
                <a:latin typeface="Open Sans"/>
                <a:ea typeface="Open Sans"/>
                <a:cs typeface="Open Sans"/>
                <a:sym typeface="Open Sans"/>
              </a:defRPr>
            </a:lvl1pPr>
            <a:lvl2pPr indent="-3937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600"/>
              <a:buChar char="›"/>
              <a:defRPr sz="2600">
                <a:latin typeface="Open Sans"/>
                <a:ea typeface="Open Sans"/>
                <a:cs typeface="Open Sans"/>
                <a:sym typeface="Open Sans"/>
              </a:defRPr>
            </a:lvl2pPr>
            <a:lvl3pPr indent="-3810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400"/>
              <a:buChar char="›"/>
              <a:defRPr sz="2400">
                <a:latin typeface="Open Sans"/>
                <a:ea typeface="Open Sans"/>
                <a:cs typeface="Open Sans"/>
                <a:sym typeface="Open Sans"/>
              </a:defRPr>
            </a:lvl3pPr>
            <a:lvl4pPr indent="-3683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200"/>
              <a:buChar char="›"/>
              <a:defRPr sz="2200">
                <a:latin typeface="Open Sans"/>
                <a:ea typeface="Open Sans"/>
                <a:cs typeface="Open Sans"/>
                <a:sym typeface="Open Sans"/>
              </a:defRPr>
            </a:lvl4pPr>
            <a:lvl5pPr indent="-3556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000"/>
              <a:buChar char="›"/>
              <a:defRPr sz="2000">
                <a:latin typeface="Open Sans"/>
                <a:ea typeface="Open Sans"/>
                <a:cs typeface="Open Sans"/>
                <a:sym typeface="Open Sans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" name="Google Shape;18;p2"/>
          <p:cNvSpPr txBox="1"/>
          <p:nvPr>
            <p:ph idx="12" type="sldNum"/>
          </p:nvPr>
        </p:nvSpPr>
        <p:spPr>
          <a:xfrm>
            <a:off x="11824339" y="6583680"/>
            <a:ext cx="367661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b="0" i="0" sz="1100" u="none" cap="none" strike="noStrike">
                <a:solidFill>
                  <a:srgbClr val="2F2F2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0" lvl="1" marL="0" algn="r">
              <a:spcBef>
                <a:spcPts val="0"/>
              </a:spcBef>
              <a:buNone/>
              <a:defRPr b="0" i="0" sz="1100" u="none" cap="none" strike="noStrike">
                <a:solidFill>
                  <a:srgbClr val="2F2F2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indent="0" lvl="2" marL="0" algn="r">
              <a:spcBef>
                <a:spcPts val="0"/>
              </a:spcBef>
              <a:buNone/>
              <a:defRPr b="0" i="0" sz="1100" u="none" cap="none" strike="noStrike">
                <a:solidFill>
                  <a:srgbClr val="2F2F2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indent="0" lvl="3" marL="0" algn="r">
              <a:spcBef>
                <a:spcPts val="0"/>
              </a:spcBef>
              <a:buNone/>
              <a:defRPr b="0" i="0" sz="1100" u="none" cap="none" strike="noStrike">
                <a:solidFill>
                  <a:srgbClr val="2F2F2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indent="0" lvl="4" marL="0" algn="r">
              <a:spcBef>
                <a:spcPts val="0"/>
              </a:spcBef>
              <a:buNone/>
              <a:defRPr b="0" i="0" sz="1100" u="none" cap="none" strike="noStrike">
                <a:solidFill>
                  <a:srgbClr val="2F2F2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indent="0" lvl="5" marL="0" algn="r">
              <a:spcBef>
                <a:spcPts val="0"/>
              </a:spcBef>
              <a:buNone/>
              <a:defRPr b="0" i="0" sz="1100" u="none" cap="none" strike="noStrike">
                <a:solidFill>
                  <a:srgbClr val="2F2F2F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indent="0" lvl="6" marL="0" algn="r">
              <a:spcBef>
                <a:spcPts val="0"/>
              </a:spcBef>
              <a:buNone/>
              <a:defRPr b="0" i="0" sz="1100" u="none" cap="none" strike="noStrike">
                <a:solidFill>
                  <a:srgbClr val="2F2F2F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indent="0" lvl="7" marL="0" algn="r">
              <a:spcBef>
                <a:spcPts val="0"/>
              </a:spcBef>
              <a:buNone/>
              <a:defRPr b="0" i="0" sz="1100" u="none" cap="none" strike="noStrike">
                <a:solidFill>
                  <a:srgbClr val="2F2F2F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indent="0" lvl="8" marL="0" algn="r">
              <a:spcBef>
                <a:spcPts val="0"/>
              </a:spcBef>
              <a:buNone/>
              <a:defRPr b="0" i="0" sz="1100" u="none" cap="none" strike="noStrike">
                <a:solidFill>
                  <a:srgbClr val="2F2F2F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9" name="Google Shape;19;p2"/>
          <p:cNvSpPr txBox="1"/>
          <p:nvPr>
            <p:ph idx="10" type="dt"/>
          </p:nvPr>
        </p:nvSpPr>
        <p:spPr>
          <a:xfrm>
            <a:off x="10733103" y="6583680"/>
            <a:ext cx="1082359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1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20" name="Google Shape;20;p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61396" y="6277505"/>
            <a:ext cx="1695450" cy="2308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Left">
  <p:cSld name="Image Lef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1"/>
          <p:cNvSpPr/>
          <p:nvPr>
            <p:ph idx="2" type="pic"/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68FDF"/>
              </a:buClr>
              <a:buSzPts val="2800"/>
              <a:buFont typeface="Helvetica Neue"/>
              <a:buNone/>
              <a:defRPr b="0" i="0" sz="2800" u="none" cap="none" strike="noStrike">
                <a:solidFill>
                  <a:srgbClr val="2F2F2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168FDF"/>
              </a:buClr>
              <a:buSzPts val="2600"/>
              <a:buFont typeface="Helvetica Neue"/>
              <a:buChar char="›"/>
              <a:defRPr b="0" i="0" sz="2600" u="none" cap="none" strike="noStrike">
                <a:solidFill>
                  <a:srgbClr val="2F2F2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lvl="2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168FDF"/>
              </a:buClr>
              <a:buSzPts val="2400"/>
              <a:buFont typeface="Helvetica Neue"/>
              <a:buChar char="›"/>
              <a:defRPr b="0" i="0" sz="2400" u="none" cap="none" strike="noStrike">
                <a:solidFill>
                  <a:srgbClr val="2F2F2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lvl="3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168FDF"/>
              </a:buClr>
              <a:buSzPts val="2200"/>
              <a:buFont typeface="Helvetica Neue"/>
              <a:buChar char="›"/>
              <a:defRPr b="0" i="0" sz="2200" u="none" cap="none" strike="noStrike">
                <a:solidFill>
                  <a:srgbClr val="2F2F2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lvl="4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168FDF"/>
              </a:buClr>
              <a:buSzPts val="2000"/>
              <a:buFont typeface="Helvetica Neue"/>
              <a:buChar char="›"/>
              <a:defRPr b="0" i="0" sz="2000" u="none" cap="none" strike="noStrike">
                <a:solidFill>
                  <a:srgbClr val="2F2F2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/>
        </p:txBody>
      </p:sp>
      <p:sp>
        <p:nvSpPr>
          <p:cNvPr id="74" name="Google Shape;74;p11"/>
          <p:cNvSpPr txBox="1"/>
          <p:nvPr>
            <p:ph idx="1" type="body"/>
          </p:nvPr>
        </p:nvSpPr>
        <p:spPr>
          <a:xfrm>
            <a:off x="7708900" y="0"/>
            <a:ext cx="4483100" cy="6858000"/>
          </a:xfrm>
          <a:prstGeom prst="rect">
            <a:avLst/>
          </a:prstGeom>
          <a:solidFill>
            <a:srgbClr val="00183C">
              <a:alpha val="94901"/>
            </a:srgbClr>
          </a:solidFill>
          <a:ln>
            <a:noFill/>
          </a:ln>
        </p:spPr>
        <p:txBody>
          <a:bodyPr anchorCtr="0" anchor="t" bIns="457200" lIns="457200" spcFirstLastPara="1" rIns="228600" wrap="square" tIns="457200">
            <a:noAutofit/>
          </a:bodyPr>
          <a:lstStyle>
            <a:lvl1pPr indent="-4064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›"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3937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600"/>
              <a:buChar char="›"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-3810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400"/>
              <a:buChar char="›"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-3683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200"/>
              <a:buChar char="›"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-3556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000"/>
              <a:buChar char="›"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p11"/>
          <p:cNvSpPr txBox="1"/>
          <p:nvPr>
            <p:ph idx="12" type="sldNum"/>
          </p:nvPr>
        </p:nvSpPr>
        <p:spPr>
          <a:xfrm>
            <a:off x="11824339" y="6583680"/>
            <a:ext cx="367661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b="0" i="0" sz="1100" u="none" cap="none" strike="noStrik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0" lvl="1" marL="0" algn="r">
              <a:spcBef>
                <a:spcPts val="0"/>
              </a:spcBef>
              <a:buNone/>
              <a:defRPr b="0" i="0" sz="1100" u="none" cap="none" strike="noStrik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indent="0" lvl="2" marL="0" algn="r">
              <a:spcBef>
                <a:spcPts val="0"/>
              </a:spcBef>
              <a:buNone/>
              <a:defRPr b="0" i="0" sz="1100" u="none" cap="none" strike="noStrik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indent="0" lvl="3" marL="0" algn="r">
              <a:spcBef>
                <a:spcPts val="0"/>
              </a:spcBef>
              <a:buNone/>
              <a:defRPr b="0" i="0" sz="1100" u="none" cap="none" strike="noStrik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indent="0" lvl="4" marL="0" algn="r">
              <a:spcBef>
                <a:spcPts val="0"/>
              </a:spcBef>
              <a:buNone/>
              <a:defRPr b="0" i="0" sz="1100" u="none" cap="none" strike="noStrik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indent="0" lvl="5" marL="0" algn="r">
              <a:spcBef>
                <a:spcPts val="0"/>
              </a:spcBef>
              <a:buNone/>
              <a:defRPr b="0" i="0" sz="1100" u="none" cap="none" strike="noStrik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indent="0" lvl="6" marL="0" algn="r">
              <a:spcBef>
                <a:spcPts val="0"/>
              </a:spcBef>
              <a:buNone/>
              <a:defRPr b="0" i="0" sz="1100" u="none" cap="none" strike="noStrik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indent="0" lvl="7" marL="0" algn="r">
              <a:spcBef>
                <a:spcPts val="0"/>
              </a:spcBef>
              <a:buNone/>
              <a:defRPr b="0" i="0" sz="1100" u="none" cap="none" strike="noStrik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indent="0" lvl="8" marL="0" algn="r">
              <a:spcBef>
                <a:spcPts val="0"/>
              </a:spcBef>
              <a:buNone/>
              <a:defRPr b="0" i="0" sz="1100" u="none" cap="none" strike="noStrik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6" name="Google Shape;76;p11"/>
          <p:cNvSpPr txBox="1"/>
          <p:nvPr>
            <p:ph idx="10" type="dt"/>
          </p:nvPr>
        </p:nvSpPr>
        <p:spPr>
          <a:xfrm>
            <a:off x="10733103" y="6583680"/>
            <a:ext cx="1082359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1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Right">
  <p:cSld name="Image Right"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2"/>
          <p:cNvSpPr/>
          <p:nvPr>
            <p:ph idx="2" type="pic"/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68FDF"/>
              </a:buClr>
              <a:buSzPts val="2800"/>
              <a:buFont typeface="Helvetica Neue"/>
              <a:buNone/>
              <a:defRPr b="0" i="0" sz="2800" u="none" cap="none" strike="noStrike">
                <a:solidFill>
                  <a:srgbClr val="2F2F2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168FDF"/>
              </a:buClr>
              <a:buSzPts val="2600"/>
              <a:buFont typeface="Helvetica Neue"/>
              <a:buChar char="›"/>
              <a:defRPr b="0" i="0" sz="2600" u="none" cap="none" strike="noStrike">
                <a:solidFill>
                  <a:srgbClr val="2F2F2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lvl="2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168FDF"/>
              </a:buClr>
              <a:buSzPts val="2400"/>
              <a:buFont typeface="Helvetica Neue"/>
              <a:buChar char="›"/>
              <a:defRPr b="0" i="0" sz="2400" u="none" cap="none" strike="noStrike">
                <a:solidFill>
                  <a:srgbClr val="2F2F2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lvl="3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168FDF"/>
              </a:buClr>
              <a:buSzPts val="2200"/>
              <a:buFont typeface="Helvetica Neue"/>
              <a:buChar char="›"/>
              <a:defRPr b="0" i="0" sz="2200" u="none" cap="none" strike="noStrike">
                <a:solidFill>
                  <a:srgbClr val="2F2F2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lvl="4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168FDF"/>
              </a:buClr>
              <a:buSzPts val="2000"/>
              <a:buFont typeface="Helvetica Neue"/>
              <a:buChar char="›"/>
              <a:defRPr b="0" i="0" sz="2000" u="none" cap="none" strike="noStrike">
                <a:solidFill>
                  <a:srgbClr val="2F2F2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/>
        </p:txBody>
      </p:sp>
      <p:sp>
        <p:nvSpPr>
          <p:cNvPr id="79" name="Google Shape;79;p12"/>
          <p:cNvSpPr txBox="1"/>
          <p:nvPr>
            <p:ph idx="1" type="body"/>
          </p:nvPr>
        </p:nvSpPr>
        <p:spPr>
          <a:xfrm>
            <a:off x="0" y="0"/>
            <a:ext cx="4483100" cy="6858000"/>
          </a:xfrm>
          <a:prstGeom prst="rect">
            <a:avLst/>
          </a:prstGeom>
          <a:solidFill>
            <a:srgbClr val="00183C">
              <a:alpha val="94901"/>
            </a:srgbClr>
          </a:solidFill>
          <a:ln>
            <a:noFill/>
          </a:ln>
        </p:spPr>
        <p:txBody>
          <a:bodyPr anchorCtr="0" anchor="t" bIns="457200" lIns="457200" spcFirstLastPara="1" rIns="228600" wrap="square" tIns="457200">
            <a:noAutofit/>
          </a:bodyPr>
          <a:lstStyle>
            <a:lvl1pPr indent="-4064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›"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3937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600"/>
              <a:buChar char="›"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-3810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400"/>
              <a:buChar char="›"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-3683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200"/>
              <a:buChar char="›"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-3556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000"/>
              <a:buChar char="›"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0" name="Google Shape;80;p12"/>
          <p:cNvSpPr txBox="1"/>
          <p:nvPr>
            <p:ph idx="10" type="dt"/>
          </p:nvPr>
        </p:nvSpPr>
        <p:spPr>
          <a:xfrm>
            <a:off x="10990556" y="6583680"/>
            <a:ext cx="824906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100">
                <a:solidFill>
                  <a:srgbClr val="2F2F2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1" name="Google Shape;81;p12"/>
          <p:cNvSpPr txBox="1"/>
          <p:nvPr>
            <p:ph idx="12" type="sldNum"/>
          </p:nvPr>
        </p:nvSpPr>
        <p:spPr>
          <a:xfrm>
            <a:off x="11824339" y="6583680"/>
            <a:ext cx="367661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b="0" i="0" sz="1100" u="none" cap="none" strike="noStrike">
                <a:solidFill>
                  <a:srgbClr val="2F2F2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0" lvl="1" marL="0" algn="r">
              <a:spcBef>
                <a:spcPts val="0"/>
              </a:spcBef>
              <a:buNone/>
              <a:defRPr b="0" i="0" sz="1100" u="none" cap="none" strike="noStrike">
                <a:solidFill>
                  <a:srgbClr val="2F2F2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indent="0" lvl="2" marL="0" algn="r">
              <a:spcBef>
                <a:spcPts val="0"/>
              </a:spcBef>
              <a:buNone/>
              <a:defRPr b="0" i="0" sz="1100" u="none" cap="none" strike="noStrike">
                <a:solidFill>
                  <a:srgbClr val="2F2F2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indent="0" lvl="3" marL="0" algn="r">
              <a:spcBef>
                <a:spcPts val="0"/>
              </a:spcBef>
              <a:buNone/>
              <a:defRPr b="0" i="0" sz="1100" u="none" cap="none" strike="noStrike">
                <a:solidFill>
                  <a:srgbClr val="2F2F2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indent="0" lvl="4" marL="0" algn="r">
              <a:spcBef>
                <a:spcPts val="0"/>
              </a:spcBef>
              <a:buNone/>
              <a:defRPr b="0" i="0" sz="1100" u="none" cap="none" strike="noStrike">
                <a:solidFill>
                  <a:srgbClr val="2F2F2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indent="0" lvl="5" marL="0" algn="r">
              <a:spcBef>
                <a:spcPts val="0"/>
              </a:spcBef>
              <a:buNone/>
              <a:defRPr b="0" i="0" sz="1100" u="none" cap="none" strike="noStrike">
                <a:solidFill>
                  <a:srgbClr val="2F2F2F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indent="0" lvl="6" marL="0" algn="r">
              <a:spcBef>
                <a:spcPts val="0"/>
              </a:spcBef>
              <a:buNone/>
              <a:defRPr b="0" i="0" sz="1100" u="none" cap="none" strike="noStrike">
                <a:solidFill>
                  <a:srgbClr val="2F2F2F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indent="0" lvl="7" marL="0" algn="r">
              <a:spcBef>
                <a:spcPts val="0"/>
              </a:spcBef>
              <a:buNone/>
              <a:defRPr b="0" i="0" sz="1100" u="none" cap="none" strike="noStrike">
                <a:solidFill>
                  <a:srgbClr val="2F2F2F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indent="0" lvl="8" marL="0" algn="r">
              <a:spcBef>
                <a:spcPts val="0"/>
              </a:spcBef>
              <a:buNone/>
              <a:defRPr b="0" i="0" sz="1100" u="none" cap="none" strike="noStrike">
                <a:solidFill>
                  <a:srgbClr val="2F2F2F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ransition Dark">
  <p:cSld name="Transition Dark">
    <p:bg>
      <p:bgPr>
        <a:solidFill>
          <a:srgbClr val="00183C"/>
        </a:solidFill>
      </p:bgPr>
    </p:bg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3"/>
          <p:cNvSpPr txBox="1"/>
          <p:nvPr>
            <p:ph type="title"/>
          </p:nvPr>
        </p:nvSpPr>
        <p:spPr>
          <a:xfrm>
            <a:off x="609600" y="2447925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"/>
              <a:buNone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" name="Google Shape;84;p13"/>
          <p:cNvSpPr txBox="1"/>
          <p:nvPr>
            <p:ph idx="12" type="sldNum"/>
          </p:nvPr>
        </p:nvSpPr>
        <p:spPr>
          <a:xfrm>
            <a:off x="11824339" y="6583680"/>
            <a:ext cx="367661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0" lvl="1" marL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indent="0" lvl="2" marL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indent="0" lvl="3" marL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indent="0" lvl="4" marL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indent="0" lvl="5" marL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indent="0" lvl="6" marL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indent="0" lvl="7" marL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indent="0" lvl="8" marL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5" name="Google Shape;85;p13"/>
          <p:cNvSpPr txBox="1"/>
          <p:nvPr>
            <p:ph idx="10" type="dt"/>
          </p:nvPr>
        </p:nvSpPr>
        <p:spPr>
          <a:xfrm>
            <a:off x="10733103" y="6583680"/>
            <a:ext cx="1082359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1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86" name="Google Shape;86;p1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248276" y="5753563"/>
            <a:ext cx="1695450" cy="2308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ransition Light">
  <p:cSld name="Transition Light"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4"/>
          <p:cNvSpPr txBox="1"/>
          <p:nvPr>
            <p:ph type="title"/>
          </p:nvPr>
        </p:nvSpPr>
        <p:spPr>
          <a:xfrm>
            <a:off x="609600" y="2447925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68FDF"/>
              </a:buClr>
              <a:buSzPts val="3600"/>
              <a:buFont typeface="Open Sans"/>
              <a:buNone/>
              <a:defRPr>
                <a:solidFill>
                  <a:srgbClr val="168FD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9" name="Google Shape;89;p14"/>
          <p:cNvSpPr txBox="1"/>
          <p:nvPr>
            <p:ph idx="12" type="sldNum"/>
          </p:nvPr>
        </p:nvSpPr>
        <p:spPr>
          <a:xfrm>
            <a:off x="11824339" y="6583680"/>
            <a:ext cx="367661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sz="1100">
                <a:solidFill>
                  <a:srgbClr val="2F2F2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0" lvl="1" marL="0" algn="r">
              <a:spcBef>
                <a:spcPts val="0"/>
              </a:spcBef>
              <a:buNone/>
              <a:defRPr sz="1100">
                <a:solidFill>
                  <a:srgbClr val="2F2F2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indent="0" lvl="2" marL="0" algn="r">
              <a:spcBef>
                <a:spcPts val="0"/>
              </a:spcBef>
              <a:buNone/>
              <a:defRPr sz="1100">
                <a:solidFill>
                  <a:srgbClr val="2F2F2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indent="0" lvl="3" marL="0" algn="r">
              <a:spcBef>
                <a:spcPts val="0"/>
              </a:spcBef>
              <a:buNone/>
              <a:defRPr sz="1100">
                <a:solidFill>
                  <a:srgbClr val="2F2F2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indent="0" lvl="4" marL="0" algn="r">
              <a:spcBef>
                <a:spcPts val="0"/>
              </a:spcBef>
              <a:buNone/>
              <a:defRPr sz="1100">
                <a:solidFill>
                  <a:srgbClr val="2F2F2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indent="0" lvl="5" marL="0" algn="r">
              <a:spcBef>
                <a:spcPts val="0"/>
              </a:spcBef>
              <a:buNone/>
              <a:defRPr sz="1100">
                <a:solidFill>
                  <a:srgbClr val="2F2F2F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indent="0" lvl="6" marL="0" algn="r">
              <a:spcBef>
                <a:spcPts val="0"/>
              </a:spcBef>
              <a:buNone/>
              <a:defRPr sz="1100">
                <a:solidFill>
                  <a:srgbClr val="2F2F2F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indent="0" lvl="7" marL="0" algn="r">
              <a:spcBef>
                <a:spcPts val="0"/>
              </a:spcBef>
              <a:buNone/>
              <a:defRPr sz="1100">
                <a:solidFill>
                  <a:srgbClr val="2F2F2F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indent="0" lvl="8" marL="0" algn="r">
              <a:spcBef>
                <a:spcPts val="0"/>
              </a:spcBef>
              <a:buNone/>
              <a:defRPr sz="1100">
                <a:solidFill>
                  <a:srgbClr val="2F2F2F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0" name="Google Shape;90;p14"/>
          <p:cNvSpPr txBox="1"/>
          <p:nvPr>
            <p:ph idx="10" type="dt"/>
          </p:nvPr>
        </p:nvSpPr>
        <p:spPr>
          <a:xfrm>
            <a:off x="10733103" y="6583680"/>
            <a:ext cx="1082359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1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91" name="Google Shape;91;p1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248275" y="5753563"/>
            <a:ext cx="1695450" cy="2308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>
  <p:cSld name="Title Only"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5"/>
          <p:cNvSpPr txBox="1"/>
          <p:nvPr>
            <p:ph type="title"/>
          </p:nvPr>
        </p:nvSpPr>
        <p:spPr>
          <a:xfrm>
            <a:off x="624840" y="365126"/>
            <a:ext cx="10933886" cy="93567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68FDF"/>
              </a:buClr>
              <a:buSzPts val="3600"/>
              <a:buFont typeface="Open Sans"/>
              <a:buNone/>
              <a:defRPr>
                <a:solidFill>
                  <a:srgbClr val="168FD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4" name="Google Shape;94;p15"/>
          <p:cNvSpPr txBox="1"/>
          <p:nvPr>
            <p:ph idx="12" type="sldNum"/>
          </p:nvPr>
        </p:nvSpPr>
        <p:spPr>
          <a:xfrm>
            <a:off x="11824339" y="6583680"/>
            <a:ext cx="367661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sz="1100">
                <a:solidFill>
                  <a:srgbClr val="2F2F2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0" lvl="1" marL="0" algn="r">
              <a:spcBef>
                <a:spcPts val="0"/>
              </a:spcBef>
              <a:buNone/>
              <a:defRPr sz="1100">
                <a:solidFill>
                  <a:srgbClr val="2F2F2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indent="0" lvl="2" marL="0" algn="r">
              <a:spcBef>
                <a:spcPts val="0"/>
              </a:spcBef>
              <a:buNone/>
              <a:defRPr sz="1100">
                <a:solidFill>
                  <a:srgbClr val="2F2F2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indent="0" lvl="3" marL="0" algn="r">
              <a:spcBef>
                <a:spcPts val="0"/>
              </a:spcBef>
              <a:buNone/>
              <a:defRPr sz="1100">
                <a:solidFill>
                  <a:srgbClr val="2F2F2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indent="0" lvl="4" marL="0" algn="r">
              <a:spcBef>
                <a:spcPts val="0"/>
              </a:spcBef>
              <a:buNone/>
              <a:defRPr sz="1100">
                <a:solidFill>
                  <a:srgbClr val="2F2F2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indent="0" lvl="5" marL="0" algn="r">
              <a:spcBef>
                <a:spcPts val="0"/>
              </a:spcBef>
              <a:buNone/>
              <a:defRPr sz="1100">
                <a:solidFill>
                  <a:srgbClr val="2F2F2F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indent="0" lvl="6" marL="0" algn="r">
              <a:spcBef>
                <a:spcPts val="0"/>
              </a:spcBef>
              <a:buNone/>
              <a:defRPr sz="1100">
                <a:solidFill>
                  <a:srgbClr val="2F2F2F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indent="0" lvl="7" marL="0" algn="r">
              <a:spcBef>
                <a:spcPts val="0"/>
              </a:spcBef>
              <a:buNone/>
              <a:defRPr sz="1100">
                <a:solidFill>
                  <a:srgbClr val="2F2F2F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indent="0" lvl="8" marL="0" algn="r">
              <a:spcBef>
                <a:spcPts val="0"/>
              </a:spcBef>
              <a:buNone/>
              <a:defRPr sz="1100">
                <a:solidFill>
                  <a:srgbClr val="2F2F2F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5" name="Google Shape;95;p15"/>
          <p:cNvSpPr txBox="1"/>
          <p:nvPr>
            <p:ph idx="10" type="dt"/>
          </p:nvPr>
        </p:nvSpPr>
        <p:spPr>
          <a:xfrm>
            <a:off x="10733103" y="6583680"/>
            <a:ext cx="1082359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1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96" name="Google Shape;96;p1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61396" y="6277505"/>
            <a:ext cx="1695450" cy="2308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Blank"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6"/>
          <p:cNvSpPr txBox="1"/>
          <p:nvPr>
            <p:ph idx="12" type="sldNum"/>
          </p:nvPr>
        </p:nvSpPr>
        <p:spPr>
          <a:xfrm>
            <a:off x="11824339" y="6583680"/>
            <a:ext cx="367661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sz="1100">
                <a:solidFill>
                  <a:srgbClr val="2F2F2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0" lvl="1" marL="0" algn="r">
              <a:spcBef>
                <a:spcPts val="0"/>
              </a:spcBef>
              <a:buNone/>
              <a:defRPr sz="1100">
                <a:solidFill>
                  <a:srgbClr val="2F2F2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indent="0" lvl="2" marL="0" algn="r">
              <a:spcBef>
                <a:spcPts val="0"/>
              </a:spcBef>
              <a:buNone/>
              <a:defRPr sz="1100">
                <a:solidFill>
                  <a:srgbClr val="2F2F2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indent="0" lvl="3" marL="0" algn="r">
              <a:spcBef>
                <a:spcPts val="0"/>
              </a:spcBef>
              <a:buNone/>
              <a:defRPr sz="1100">
                <a:solidFill>
                  <a:srgbClr val="2F2F2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indent="0" lvl="4" marL="0" algn="r">
              <a:spcBef>
                <a:spcPts val="0"/>
              </a:spcBef>
              <a:buNone/>
              <a:defRPr sz="1100">
                <a:solidFill>
                  <a:srgbClr val="2F2F2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indent="0" lvl="5" marL="0" algn="r">
              <a:spcBef>
                <a:spcPts val="0"/>
              </a:spcBef>
              <a:buNone/>
              <a:defRPr sz="1100">
                <a:solidFill>
                  <a:srgbClr val="2F2F2F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indent="0" lvl="6" marL="0" algn="r">
              <a:spcBef>
                <a:spcPts val="0"/>
              </a:spcBef>
              <a:buNone/>
              <a:defRPr sz="1100">
                <a:solidFill>
                  <a:srgbClr val="2F2F2F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indent="0" lvl="7" marL="0" algn="r">
              <a:spcBef>
                <a:spcPts val="0"/>
              </a:spcBef>
              <a:buNone/>
              <a:defRPr sz="1100">
                <a:solidFill>
                  <a:srgbClr val="2F2F2F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indent="0" lvl="8" marL="0" algn="r">
              <a:spcBef>
                <a:spcPts val="0"/>
              </a:spcBef>
              <a:buNone/>
              <a:defRPr sz="1100">
                <a:solidFill>
                  <a:srgbClr val="2F2F2F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9" name="Google Shape;99;p16"/>
          <p:cNvSpPr txBox="1"/>
          <p:nvPr>
            <p:ph idx="10" type="dt"/>
          </p:nvPr>
        </p:nvSpPr>
        <p:spPr>
          <a:xfrm>
            <a:off x="10733103" y="6583680"/>
            <a:ext cx="1082359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1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Full Width Dark Background">
  <p:cSld name="Text Full Width Dark Background">
    <p:bg>
      <p:bgPr>
        <a:solidFill>
          <a:srgbClr val="00183C"/>
        </a:solidFill>
      </p:bgPr>
    </p:bg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7"/>
          <p:cNvSpPr txBox="1"/>
          <p:nvPr>
            <p:ph type="title"/>
          </p:nvPr>
        </p:nvSpPr>
        <p:spPr>
          <a:xfrm>
            <a:off x="624840" y="365126"/>
            <a:ext cx="10933886" cy="93567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"/>
              <a:buNone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2" name="Google Shape;102;p17"/>
          <p:cNvSpPr txBox="1"/>
          <p:nvPr>
            <p:ph idx="1" type="body"/>
          </p:nvPr>
        </p:nvSpPr>
        <p:spPr>
          <a:xfrm>
            <a:off x="624840" y="1335088"/>
            <a:ext cx="10933886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›"/>
              <a:defRPr sz="2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3937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600"/>
              <a:buChar char="›"/>
              <a:defRPr sz="2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-3810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400"/>
              <a:buChar char="›"/>
              <a:defRPr sz="24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-3683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200"/>
              <a:buChar char="›"/>
              <a:defRPr sz="2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-3556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000"/>
              <a:buChar char="›"/>
              <a:defRPr sz="20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cxnSp>
        <p:nvCxnSpPr>
          <p:cNvPr id="103" name="Google Shape;103;p17"/>
          <p:cNvCxnSpPr/>
          <p:nvPr/>
        </p:nvCxnSpPr>
        <p:spPr>
          <a:xfrm>
            <a:off x="411480" y="365126"/>
            <a:ext cx="0" cy="6108699"/>
          </a:xfrm>
          <a:prstGeom prst="straightConnector1">
            <a:avLst/>
          </a:prstGeom>
          <a:noFill/>
          <a:ln cap="flat" cmpd="sng" w="9525">
            <a:solidFill>
              <a:srgbClr val="168FDF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04" name="Google Shape;104;p17"/>
          <p:cNvSpPr txBox="1"/>
          <p:nvPr>
            <p:ph idx="12" type="sldNum"/>
          </p:nvPr>
        </p:nvSpPr>
        <p:spPr>
          <a:xfrm>
            <a:off x="11824339" y="6583680"/>
            <a:ext cx="367661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0" lvl="1" marL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indent="0" lvl="2" marL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indent="0" lvl="3" marL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indent="0" lvl="4" marL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indent="0" lvl="5" marL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indent="0" lvl="6" marL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indent="0" lvl="7" marL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indent="0" lvl="8" marL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05" name="Google Shape;105;p17"/>
          <p:cNvSpPr txBox="1"/>
          <p:nvPr>
            <p:ph idx="10" type="dt"/>
          </p:nvPr>
        </p:nvSpPr>
        <p:spPr>
          <a:xfrm>
            <a:off x="10733103" y="6583680"/>
            <a:ext cx="1082359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1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106" name="Google Shape;106;p1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58170" y="6262038"/>
            <a:ext cx="1695450" cy="2308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1" type="blank">
  <p:cSld name="BLANK"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8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" type="title">
  <p:cSld name="TITLE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/>
          <p:nvPr>
            <p:ph type="ctrTitle"/>
          </p:nvPr>
        </p:nvSpPr>
        <p:spPr>
          <a:xfrm>
            <a:off x="838200" y="969963"/>
            <a:ext cx="58674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Open Sans"/>
              <a:buNone/>
              <a:defRPr sz="44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3"/>
          <p:cNvSpPr txBox="1"/>
          <p:nvPr>
            <p:ph idx="1" type="subTitle"/>
          </p:nvPr>
        </p:nvSpPr>
        <p:spPr>
          <a:xfrm>
            <a:off x="838200" y="3449638"/>
            <a:ext cx="5867400" cy="83788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sz="2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24" name="Google Shape;24;p3"/>
          <p:cNvSpPr txBox="1"/>
          <p:nvPr>
            <p:ph idx="12" type="sldNum"/>
          </p:nvPr>
        </p:nvSpPr>
        <p:spPr>
          <a:xfrm>
            <a:off x="11824339" y="6583680"/>
            <a:ext cx="367661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b="0" i="0" sz="1100" u="none" cap="none" strike="noStrik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0" lvl="1" marL="0" algn="r">
              <a:spcBef>
                <a:spcPts val="0"/>
              </a:spcBef>
              <a:buNone/>
              <a:defRPr b="0" i="0" sz="1100" u="none" cap="none" strike="noStrik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indent="0" lvl="2" marL="0" algn="r">
              <a:spcBef>
                <a:spcPts val="0"/>
              </a:spcBef>
              <a:buNone/>
              <a:defRPr b="0" i="0" sz="1100" u="none" cap="none" strike="noStrik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indent="0" lvl="3" marL="0" algn="r">
              <a:spcBef>
                <a:spcPts val="0"/>
              </a:spcBef>
              <a:buNone/>
              <a:defRPr b="0" i="0" sz="1100" u="none" cap="none" strike="noStrik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indent="0" lvl="4" marL="0" algn="r">
              <a:spcBef>
                <a:spcPts val="0"/>
              </a:spcBef>
              <a:buNone/>
              <a:defRPr b="0" i="0" sz="1100" u="none" cap="none" strike="noStrik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indent="0" lvl="5" marL="0" algn="r">
              <a:spcBef>
                <a:spcPts val="0"/>
              </a:spcBef>
              <a:buNone/>
              <a:defRPr b="0" i="0" sz="1100" u="none" cap="none" strike="noStrik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indent="0" lvl="6" marL="0" algn="r">
              <a:spcBef>
                <a:spcPts val="0"/>
              </a:spcBef>
              <a:buNone/>
              <a:defRPr b="0" i="0" sz="1100" u="none" cap="none" strike="noStrik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indent="0" lvl="7" marL="0" algn="r">
              <a:spcBef>
                <a:spcPts val="0"/>
              </a:spcBef>
              <a:buNone/>
              <a:defRPr b="0" i="0" sz="1100" u="none" cap="none" strike="noStrik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indent="0" lvl="8" marL="0" algn="r">
              <a:spcBef>
                <a:spcPts val="0"/>
              </a:spcBef>
              <a:buNone/>
              <a:defRPr b="0" i="0" sz="1100" u="none" cap="none" strike="noStrik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5" name="Google Shape;25;p3"/>
          <p:cNvSpPr txBox="1"/>
          <p:nvPr>
            <p:ph idx="10" type="dt"/>
          </p:nvPr>
        </p:nvSpPr>
        <p:spPr>
          <a:xfrm>
            <a:off x="10733103" y="6583680"/>
            <a:ext cx="1082359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1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26" name="Google Shape;26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8350" y="5799732"/>
            <a:ext cx="2863850" cy="3899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Half Width">
  <p:cSld name="Text Half Width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"/>
          <p:cNvSpPr txBox="1"/>
          <p:nvPr>
            <p:ph type="title"/>
          </p:nvPr>
        </p:nvSpPr>
        <p:spPr>
          <a:xfrm>
            <a:off x="624840" y="365126"/>
            <a:ext cx="10728960" cy="93567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68FDF"/>
              </a:buClr>
              <a:buSzPts val="3600"/>
              <a:buFont typeface="Open Sans"/>
              <a:buNone/>
              <a:defRPr>
                <a:solidFill>
                  <a:srgbClr val="168FD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4"/>
          <p:cNvSpPr txBox="1"/>
          <p:nvPr>
            <p:ph idx="1" type="body"/>
          </p:nvPr>
        </p:nvSpPr>
        <p:spPr>
          <a:xfrm>
            <a:off x="624840" y="1335088"/>
            <a:ext cx="526796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›"/>
              <a:defRPr sz="2800">
                <a:latin typeface="Open Sans"/>
                <a:ea typeface="Open Sans"/>
                <a:cs typeface="Open Sans"/>
                <a:sym typeface="Open Sans"/>
              </a:defRPr>
            </a:lvl1pPr>
            <a:lvl2pPr indent="-3937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600"/>
              <a:buChar char="›"/>
              <a:defRPr sz="2600">
                <a:latin typeface="Open Sans"/>
                <a:ea typeface="Open Sans"/>
                <a:cs typeface="Open Sans"/>
                <a:sym typeface="Open Sans"/>
              </a:defRPr>
            </a:lvl2pPr>
            <a:lvl3pPr indent="-3810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400"/>
              <a:buChar char="›"/>
              <a:defRPr sz="2400">
                <a:latin typeface="Open Sans"/>
                <a:ea typeface="Open Sans"/>
                <a:cs typeface="Open Sans"/>
                <a:sym typeface="Open Sans"/>
              </a:defRPr>
            </a:lvl3pPr>
            <a:lvl4pPr indent="-3683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200"/>
              <a:buChar char="›"/>
              <a:defRPr sz="2200">
                <a:latin typeface="Open Sans"/>
                <a:ea typeface="Open Sans"/>
                <a:cs typeface="Open Sans"/>
                <a:sym typeface="Open Sans"/>
              </a:defRPr>
            </a:lvl4pPr>
            <a:lvl5pPr indent="-3556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000"/>
              <a:buChar char="›"/>
              <a:defRPr sz="2000">
                <a:latin typeface="Open Sans"/>
                <a:ea typeface="Open Sans"/>
                <a:cs typeface="Open Sans"/>
                <a:sym typeface="Open Sans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0" name="Google Shape;30;p4"/>
          <p:cNvSpPr txBox="1"/>
          <p:nvPr>
            <p:ph idx="12" type="sldNum"/>
          </p:nvPr>
        </p:nvSpPr>
        <p:spPr>
          <a:xfrm>
            <a:off x="11824339" y="6583680"/>
            <a:ext cx="367661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b="0" i="0" sz="1100" u="none" cap="none" strike="noStrike">
                <a:solidFill>
                  <a:srgbClr val="2F2F2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0" lvl="1" marL="0" algn="r">
              <a:spcBef>
                <a:spcPts val="0"/>
              </a:spcBef>
              <a:buNone/>
              <a:defRPr b="0" i="0" sz="1100" u="none" cap="none" strike="noStrike">
                <a:solidFill>
                  <a:srgbClr val="2F2F2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indent="0" lvl="2" marL="0" algn="r">
              <a:spcBef>
                <a:spcPts val="0"/>
              </a:spcBef>
              <a:buNone/>
              <a:defRPr b="0" i="0" sz="1100" u="none" cap="none" strike="noStrike">
                <a:solidFill>
                  <a:srgbClr val="2F2F2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indent="0" lvl="3" marL="0" algn="r">
              <a:spcBef>
                <a:spcPts val="0"/>
              </a:spcBef>
              <a:buNone/>
              <a:defRPr b="0" i="0" sz="1100" u="none" cap="none" strike="noStrike">
                <a:solidFill>
                  <a:srgbClr val="2F2F2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indent="0" lvl="4" marL="0" algn="r">
              <a:spcBef>
                <a:spcPts val="0"/>
              </a:spcBef>
              <a:buNone/>
              <a:defRPr b="0" i="0" sz="1100" u="none" cap="none" strike="noStrike">
                <a:solidFill>
                  <a:srgbClr val="2F2F2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indent="0" lvl="5" marL="0" algn="r">
              <a:spcBef>
                <a:spcPts val="0"/>
              </a:spcBef>
              <a:buNone/>
              <a:defRPr b="0" i="0" sz="1100" u="none" cap="none" strike="noStrike">
                <a:solidFill>
                  <a:srgbClr val="2F2F2F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indent="0" lvl="6" marL="0" algn="r">
              <a:spcBef>
                <a:spcPts val="0"/>
              </a:spcBef>
              <a:buNone/>
              <a:defRPr b="0" i="0" sz="1100" u="none" cap="none" strike="noStrike">
                <a:solidFill>
                  <a:srgbClr val="2F2F2F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indent="0" lvl="7" marL="0" algn="r">
              <a:spcBef>
                <a:spcPts val="0"/>
              </a:spcBef>
              <a:buNone/>
              <a:defRPr b="0" i="0" sz="1100" u="none" cap="none" strike="noStrike">
                <a:solidFill>
                  <a:srgbClr val="2F2F2F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indent="0" lvl="8" marL="0" algn="r">
              <a:spcBef>
                <a:spcPts val="0"/>
              </a:spcBef>
              <a:buNone/>
              <a:defRPr b="0" i="0" sz="1100" u="none" cap="none" strike="noStrike">
                <a:solidFill>
                  <a:srgbClr val="2F2F2F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1" name="Google Shape;31;p4"/>
          <p:cNvSpPr txBox="1"/>
          <p:nvPr>
            <p:ph idx="10" type="dt"/>
          </p:nvPr>
        </p:nvSpPr>
        <p:spPr>
          <a:xfrm>
            <a:off x="10733103" y="6583680"/>
            <a:ext cx="1082359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1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32" name="Google Shape;32;p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61396" y="6277505"/>
            <a:ext cx="1695450" cy="2308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Full Width">
  <p:cSld name="Text Full Width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5"/>
          <p:cNvSpPr txBox="1"/>
          <p:nvPr>
            <p:ph type="title"/>
          </p:nvPr>
        </p:nvSpPr>
        <p:spPr>
          <a:xfrm>
            <a:off x="624840" y="365126"/>
            <a:ext cx="10933886" cy="93567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68FDF"/>
              </a:buClr>
              <a:buSzPts val="3600"/>
              <a:buFont typeface="Open Sans"/>
              <a:buNone/>
              <a:defRPr>
                <a:solidFill>
                  <a:srgbClr val="168FD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5"/>
          <p:cNvSpPr txBox="1"/>
          <p:nvPr>
            <p:ph idx="1" type="body"/>
          </p:nvPr>
        </p:nvSpPr>
        <p:spPr>
          <a:xfrm>
            <a:off x="624840" y="1335088"/>
            <a:ext cx="10933886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›"/>
              <a:defRPr sz="2800">
                <a:latin typeface="Open Sans"/>
                <a:ea typeface="Open Sans"/>
                <a:cs typeface="Open Sans"/>
                <a:sym typeface="Open Sans"/>
              </a:defRPr>
            </a:lvl1pPr>
            <a:lvl2pPr indent="-3937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600"/>
              <a:buChar char="›"/>
              <a:defRPr sz="2600">
                <a:latin typeface="Open Sans"/>
                <a:ea typeface="Open Sans"/>
                <a:cs typeface="Open Sans"/>
                <a:sym typeface="Open Sans"/>
              </a:defRPr>
            </a:lvl2pPr>
            <a:lvl3pPr indent="-3810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400"/>
              <a:buChar char="›"/>
              <a:defRPr sz="2400">
                <a:latin typeface="Open Sans"/>
                <a:ea typeface="Open Sans"/>
                <a:cs typeface="Open Sans"/>
                <a:sym typeface="Open Sans"/>
              </a:defRPr>
            </a:lvl3pPr>
            <a:lvl4pPr indent="-3683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200"/>
              <a:buChar char="›"/>
              <a:defRPr sz="2200">
                <a:latin typeface="Open Sans"/>
                <a:ea typeface="Open Sans"/>
                <a:cs typeface="Open Sans"/>
                <a:sym typeface="Open Sans"/>
              </a:defRPr>
            </a:lvl4pPr>
            <a:lvl5pPr indent="-3556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000"/>
              <a:buChar char="›"/>
              <a:defRPr sz="2000">
                <a:latin typeface="Open Sans"/>
                <a:ea typeface="Open Sans"/>
                <a:cs typeface="Open Sans"/>
                <a:sym typeface="Open Sans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6" name="Google Shape;36;p5"/>
          <p:cNvSpPr txBox="1"/>
          <p:nvPr>
            <p:ph idx="12" type="sldNum"/>
          </p:nvPr>
        </p:nvSpPr>
        <p:spPr>
          <a:xfrm>
            <a:off x="11824339" y="6583680"/>
            <a:ext cx="367661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b="0" i="0" sz="1100" u="none" cap="none" strike="noStrike">
                <a:solidFill>
                  <a:srgbClr val="2F2F2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0" lvl="1" marL="0" algn="r">
              <a:spcBef>
                <a:spcPts val="0"/>
              </a:spcBef>
              <a:buNone/>
              <a:defRPr b="0" i="0" sz="1100" u="none" cap="none" strike="noStrike">
                <a:solidFill>
                  <a:srgbClr val="2F2F2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indent="0" lvl="2" marL="0" algn="r">
              <a:spcBef>
                <a:spcPts val="0"/>
              </a:spcBef>
              <a:buNone/>
              <a:defRPr b="0" i="0" sz="1100" u="none" cap="none" strike="noStrike">
                <a:solidFill>
                  <a:srgbClr val="2F2F2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indent="0" lvl="3" marL="0" algn="r">
              <a:spcBef>
                <a:spcPts val="0"/>
              </a:spcBef>
              <a:buNone/>
              <a:defRPr b="0" i="0" sz="1100" u="none" cap="none" strike="noStrike">
                <a:solidFill>
                  <a:srgbClr val="2F2F2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indent="0" lvl="4" marL="0" algn="r">
              <a:spcBef>
                <a:spcPts val="0"/>
              </a:spcBef>
              <a:buNone/>
              <a:defRPr b="0" i="0" sz="1100" u="none" cap="none" strike="noStrike">
                <a:solidFill>
                  <a:srgbClr val="2F2F2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indent="0" lvl="5" marL="0" algn="r">
              <a:spcBef>
                <a:spcPts val="0"/>
              </a:spcBef>
              <a:buNone/>
              <a:defRPr b="0" i="0" sz="1100" u="none" cap="none" strike="noStrike">
                <a:solidFill>
                  <a:srgbClr val="2F2F2F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indent="0" lvl="6" marL="0" algn="r">
              <a:spcBef>
                <a:spcPts val="0"/>
              </a:spcBef>
              <a:buNone/>
              <a:defRPr b="0" i="0" sz="1100" u="none" cap="none" strike="noStrike">
                <a:solidFill>
                  <a:srgbClr val="2F2F2F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indent="0" lvl="7" marL="0" algn="r">
              <a:spcBef>
                <a:spcPts val="0"/>
              </a:spcBef>
              <a:buNone/>
              <a:defRPr b="0" i="0" sz="1100" u="none" cap="none" strike="noStrike">
                <a:solidFill>
                  <a:srgbClr val="2F2F2F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indent="0" lvl="8" marL="0" algn="r">
              <a:spcBef>
                <a:spcPts val="0"/>
              </a:spcBef>
              <a:buNone/>
              <a:defRPr b="0" i="0" sz="1100" u="none" cap="none" strike="noStrike">
                <a:solidFill>
                  <a:srgbClr val="2F2F2F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7" name="Google Shape;37;p5"/>
          <p:cNvSpPr txBox="1"/>
          <p:nvPr>
            <p:ph idx="10" type="dt"/>
          </p:nvPr>
        </p:nvSpPr>
        <p:spPr>
          <a:xfrm>
            <a:off x="10733103" y="6583680"/>
            <a:ext cx="1082359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1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38" name="Google Shape;38;p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61396" y="6277505"/>
            <a:ext cx="1695450" cy="2308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Center Title White Background">
  <p:cSld name="Text Center Title White Background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6"/>
          <p:cNvSpPr txBox="1"/>
          <p:nvPr>
            <p:ph type="title"/>
          </p:nvPr>
        </p:nvSpPr>
        <p:spPr>
          <a:xfrm>
            <a:off x="838200" y="9239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68FDF"/>
              </a:buClr>
              <a:buSzPts val="3600"/>
              <a:buFont typeface="Open Sans"/>
              <a:buNone/>
              <a:defRPr>
                <a:solidFill>
                  <a:srgbClr val="168FD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" name="Google Shape;41;p6"/>
          <p:cNvSpPr txBox="1"/>
          <p:nvPr>
            <p:ph idx="1" type="body"/>
          </p:nvPr>
        </p:nvSpPr>
        <p:spPr>
          <a:xfrm>
            <a:off x="838200" y="2279968"/>
            <a:ext cx="10515600" cy="31051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›"/>
              <a:defRPr>
                <a:latin typeface="Open Sans"/>
                <a:ea typeface="Open Sans"/>
                <a:cs typeface="Open Sans"/>
                <a:sym typeface="Open Sans"/>
              </a:defRPr>
            </a:lvl1pPr>
            <a:lvl2pPr indent="-393700" lvl="1" marL="91440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600"/>
              <a:buChar char="›"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indent="-381000" lvl="2" marL="137160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400"/>
              <a:buChar char="›"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indent="-368300" lvl="3" marL="182880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200"/>
              <a:buChar char="›"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indent="-355600" lvl="4" marL="228600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000"/>
              <a:buChar char="›"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2" name="Google Shape;42;p6"/>
          <p:cNvSpPr txBox="1"/>
          <p:nvPr>
            <p:ph idx="12" type="sldNum"/>
          </p:nvPr>
        </p:nvSpPr>
        <p:spPr>
          <a:xfrm>
            <a:off x="11824339" y="6583680"/>
            <a:ext cx="367661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b="0" i="0" sz="1100" u="none" cap="none" strike="noStrike">
                <a:solidFill>
                  <a:srgbClr val="2F2F2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0" lvl="1" marL="0" algn="r">
              <a:spcBef>
                <a:spcPts val="0"/>
              </a:spcBef>
              <a:buNone/>
              <a:defRPr b="0" i="0" sz="1100" u="none" cap="none" strike="noStrike">
                <a:solidFill>
                  <a:srgbClr val="2F2F2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indent="0" lvl="2" marL="0" algn="r">
              <a:spcBef>
                <a:spcPts val="0"/>
              </a:spcBef>
              <a:buNone/>
              <a:defRPr b="0" i="0" sz="1100" u="none" cap="none" strike="noStrike">
                <a:solidFill>
                  <a:srgbClr val="2F2F2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indent="0" lvl="3" marL="0" algn="r">
              <a:spcBef>
                <a:spcPts val="0"/>
              </a:spcBef>
              <a:buNone/>
              <a:defRPr b="0" i="0" sz="1100" u="none" cap="none" strike="noStrike">
                <a:solidFill>
                  <a:srgbClr val="2F2F2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indent="0" lvl="4" marL="0" algn="r">
              <a:spcBef>
                <a:spcPts val="0"/>
              </a:spcBef>
              <a:buNone/>
              <a:defRPr b="0" i="0" sz="1100" u="none" cap="none" strike="noStrike">
                <a:solidFill>
                  <a:srgbClr val="2F2F2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indent="0" lvl="5" marL="0" algn="r">
              <a:spcBef>
                <a:spcPts val="0"/>
              </a:spcBef>
              <a:buNone/>
              <a:defRPr b="0" i="0" sz="1100" u="none" cap="none" strike="noStrike">
                <a:solidFill>
                  <a:srgbClr val="2F2F2F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indent="0" lvl="6" marL="0" algn="r">
              <a:spcBef>
                <a:spcPts val="0"/>
              </a:spcBef>
              <a:buNone/>
              <a:defRPr b="0" i="0" sz="1100" u="none" cap="none" strike="noStrike">
                <a:solidFill>
                  <a:srgbClr val="2F2F2F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indent="0" lvl="7" marL="0" algn="r">
              <a:spcBef>
                <a:spcPts val="0"/>
              </a:spcBef>
              <a:buNone/>
              <a:defRPr b="0" i="0" sz="1100" u="none" cap="none" strike="noStrike">
                <a:solidFill>
                  <a:srgbClr val="2F2F2F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indent="0" lvl="8" marL="0" algn="r">
              <a:spcBef>
                <a:spcPts val="0"/>
              </a:spcBef>
              <a:buNone/>
              <a:defRPr b="0" i="0" sz="1100" u="none" cap="none" strike="noStrike">
                <a:solidFill>
                  <a:srgbClr val="2F2F2F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3" name="Google Shape;43;p6"/>
          <p:cNvSpPr txBox="1"/>
          <p:nvPr>
            <p:ph idx="10" type="dt"/>
          </p:nvPr>
        </p:nvSpPr>
        <p:spPr>
          <a:xfrm>
            <a:off x="10733103" y="6583680"/>
            <a:ext cx="1082359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1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44" name="Google Shape;44;p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248275" y="5753563"/>
            <a:ext cx="1695450" cy="2308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Center Title Image Background">
  <p:cSld name="Text Center Title Image Background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"/>
          <p:cNvSpPr/>
          <p:nvPr>
            <p:ph idx="2" type="pic"/>
          </p:nvPr>
        </p:nvSpPr>
        <p:spPr>
          <a:xfrm>
            <a:off x="-35781" y="-8238"/>
            <a:ext cx="12192000" cy="68662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68FDF"/>
              </a:buClr>
              <a:buSzPts val="2800"/>
              <a:buFont typeface="Helvetica Neue"/>
              <a:buNone/>
              <a:defRPr b="0" i="0" sz="2800" u="none" cap="none" strike="noStrike">
                <a:solidFill>
                  <a:srgbClr val="2F2F2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168FDF"/>
              </a:buClr>
              <a:buSzPts val="2600"/>
              <a:buFont typeface="Helvetica Neue"/>
              <a:buChar char="›"/>
              <a:defRPr b="0" i="0" sz="2600" u="none" cap="none" strike="noStrike">
                <a:solidFill>
                  <a:srgbClr val="2F2F2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lvl="2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168FDF"/>
              </a:buClr>
              <a:buSzPts val="2400"/>
              <a:buFont typeface="Helvetica Neue"/>
              <a:buChar char="›"/>
              <a:defRPr b="0" i="0" sz="2400" u="none" cap="none" strike="noStrike">
                <a:solidFill>
                  <a:srgbClr val="2F2F2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lvl="3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168FDF"/>
              </a:buClr>
              <a:buSzPts val="2200"/>
              <a:buFont typeface="Helvetica Neue"/>
              <a:buChar char="›"/>
              <a:defRPr b="0" i="0" sz="2200" u="none" cap="none" strike="noStrike">
                <a:solidFill>
                  <a:srgbClr val="2F2F2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lvl="4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168FDF"/>
              </a:buClr>
              <a:buSzPts val="2000"/>
              <a:buFont typeface="Helvetica Neue"/>
              <a:buChar char="›"/>
              <a:defRPr b="0" i="0" sz="2000" u="none" cap="none" strike="noStrike">
                <a:solidFill>
                  <a:srgbClr val="2F2F2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/>
        </p:txBody>
      </p:sp>
      <p:sp>
        <p:nvSpPr>
          <p:cNvPr id="47" name="Google Shape;47;p7"/>
          <p:cNvSpPr txBox="1"/>
          <p:nvPr>
            <p:ph type="title"/>
          </p:nvPr>
        </p:nvSpPr>
        <p:spPr>
          <a:xfrm>
            <a:off x="838200" y="9239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68FDF"/>
              </a:buClr>
              <a:buSzPts val="3600"/>
              <a:buFont typeface="Open Sans"/>
              <a:buNone/>
              <a:defRPr>
                <a:solidFill>
                  <a:srgbClr val="168FD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7"/>
          <p:cNvSpPr txBox="1"/>
          <p:nvPr>
            <p:ph idx="1" type="body"/>
          </p:nvPr>
        </p:nvSpPr>
        <p:spPr>
          <a:xfrm>
            <a:off x="838200" y="2279968"/>
            <a:ext cx="10515600" cy="31051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›"/>
              <a:defRPr>
                <a:latin typeface="Open Sans"/>
                <a:ea typeface="Open Sans"/>
                <a:cs typeface="Open Sans"/>
                <a:sym typeface="Open Sans"/>
              </a:defRPr>
            </a:lvl1pPr>
            <a:lvl2pPr indent="-393700" lvl="1" marL="91440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600"/>
              <a:buChar char="›"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indent="-381000" lvl="2" marL="137160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400"/>
              <a:buChar char="›"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indent="-368300" lvl="3" marL="182880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200"/>
              <a:buChar char="›"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indent="-355600" lvl="4" marL="228600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000"/>
              <a:buChar char="›"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9" name="Google Shape;49;p7"/>
          <p:cNvSpPr txBox="1"/>
          <p:nvPr>
            <p:ph idx="12" type="sldNum"/>
          </p:nvPr>
        </p:nvSpPr>
        <p:spPr>
          <a:xfrm>
            <a:off x="11824339" y="6583680"/>
            <a:ext cx="367661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b="0" i="0" sz="1100" u="none" cap="none" strike="noStrike">
                <a:solidFill>
                  <a:srgbClr val="2F2F2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0" lvl="1" marL="0" algn="r">
              <a:spcBef>
                <a:spcPts val="0"/>
              </a:spcBef>
              <a:buNone/>
              <a:defRPr b="0" i="0" sz="1100" u="none" cap="none" strike="noStrike">
                <a:solidFill>
                  <a:srgbClr val="2F2F2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indent="0" lvl="2" marL="0" algn="r">
              <a:spcBef>
                <a:spcPts val="0"/>
              </a:spcBef>
              <a:buNone/>
              <a:defRPr b="0" i="0" sz="1100" u="none" cap="none" strike="noStrike">
                <a:solidFill>
                  <a:srgbClr val="2F2F2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indent="0" lvl="3" marL="0" algn="r">
              <a:spcBef>
                <a:spcPts val="0"/>
              </a:spcBef>
              <a:buNone/>
              <a:defRPr b="0" i="0" sz="1100" u="none" cap="none" strike="noStrike">
                <a:solidFill>
                  <a:srgbClr val="2F2F2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indent="0" lvl="4" marL="0" algn="r">
              <a:spcBef>
                <a:spcPts val="0"/>
              </a:spcBef>
              <a:buNone/>
              <a:defRPr b="0" i="0" sz="1100" u="none" cap="none" strike="noStrike">
                <a:solidFill>
                  <a:srgbClr val="2F2F2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indent="0" lvl="5" marL="0" algn="r">
              <a:spcBef>
                <a:spcPts val="0"/>
              </a:spcBef>
              <a:buNone/>
              <a:defRPr b="0" i="0" sz="1100" u="none" cap="none" strike="noStrike">
                <a:solidFill>
                  <a:srgbClr val="2F2F2F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indent="0" lvl="6" marL="0" algn="r">
              <a:spcBef>
                <a:spcPts val="0"/>
              </a:spcBef>
              <a:buNone/>
              <a:defRPr b="0" i="0" sz="1100" u="none" cap="none" strike="noStrike">
                <a:solidFill>
                  <a:srgbClr val="2F2F2F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indent="0" lvl="7" marL="0" algn="r">
              <a:spcBef>
                <a:spcPts val="0"/>
              </a:spcBef>
              <a:buNone/>
              <a:defRPr b="0" i="0" sz="1100" u="none" cap="none" strike="noStrike">
                <a:solidFill>
                  <a:srgbClr val="2F2F2F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indent="0" lvl="8" marL="0" algn="r">
              <a:spcBef>
                <a:spcPts val="0"/>
              </a:spcBef>
              <a:buNone/>
              <a:defRPr b="0" i="0" sz="1100" u="none" cap="none" strike="noStrike">
                <a:solidFill>
                  <a:srgbClr val="2F2F2F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0" name="Google Shape;50;p7"/>
          <p:cNvSpPr txBox="1"/>
          <p:nvPr>
            <p:ph idx="10" type="dt"/>
          </p:nvPr>
        </p:nvSpPr>
        <p:spPr>
          <a:xfrm>
            <a:off x="10733103" y="6583680"/>
            <a:ext cx="1082359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1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51" name="Google Shape;51;p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248275" y="5753563"/>
            <a:ext cx="1695450" cy="2308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ultiple Round Image">
  <p:cSld name="Multiple Round Image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8"/>
          <p:cNvSpPr txBox="1"/>
          <p:nvPr>
            <p:ph type="title"/>
          </p:nvPr>
        </p:nvSpPr>
        <p:spPr>
          <a:xfrm>
            <a:off x="624840" y="365126"/>
            <a:ext cx="10933886" cy="93567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68FDF"/>
              </a:buClr>
              <a:buSzPts val="3600"/>
              <a:buFont typeface="Open Sans"/>
              <a:buNone/>
              <a:defRPr>
                <a:solidFill>
                  <a:srgbClr val="168FD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8"/>
          <p:cNvSpPr txBox="1"/>
          <p:nvPr>
            <p:ph idx="12" type="sldNum"/>
          </p:nvPr>
        </p:nvSpPr>
        <p:spPr>
          <a:xfrm>
            <a:off x="11824339" y="6583680"/>
            <a:ext cx="367661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b="0" i="0" sz="1100" u="none" cap="none" strike="noStrike">
                <a:solidFill>
                  <a:srgbClr val="2F2F2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0" lvl="1" marL="0" algn="r">
              <a:spcBef>
                <a:spcPts val="0"/>
              </a:spcBef>
              <a:buNone/>
              <a:defRPr b="0" i="0" sz="1100" u="none" cap="none" strike="noStrike">
                <a:solidFill>
                  <a:srgbClr val="2F2F2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indent="0" lvl="2" marL="0" algn="r">
              <a:spcBef>
                <a:spcPts val="0"/>
              </a:spcBef>
              <a:buNone/>
              <a:defRPr b="0" i="0" sz="1100" u="none" cap="none" strike="noStrike">
                <a:solidFill>
                  <a:srgbClr val="2F2F2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indent="0" lvl="3" marL="0" algn="r">
              <a:spcBef>
                <a:spcPts val="0"/>
              </a:spcBef>
              <a:buNone/>
              <a:defRPr b="0" i="0" sz="1100" u="none" cap="none" strike="noStrike">
                <a:solidFill>
                  <a:srgbClr val="2F2F2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indent="0" lvl="4" marL="0" algn="r">
              <a:spcBef>
                <a:spcPts val="0"/>
              </a:spcBef>
              <a:buNone/>
              <a:defRPr b="0" i="0" sz="1100" u="none" cap="none" strike="noStrike">
                <a:solidFill>
                  <a:srgbClr val="2F2F2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indent="0" lvl="5" marL="0" algn="r">
              <a:spcBef>
                <a:spcPts val="0"/>
              </a:spcBef>
              <a:buNone/>
              <a:defRPr b="0" i="0" sz="1100" u="none" cap="none" strike="noStrike">
                <a:solidFill>
                  <a:srgbClr val="2F2F2F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indent="0" lvl="6" marL="0" algn="r">
              <a:spcBef>
                <a:spcPts val="0"/>
              </a:spcBef>
              <a:buNone/>
              <a:defRPr b="0" i="0" sz="1100" u="none" cap="none" strike="noStrike">
                <a:solidFill>
                  <a:srgbClr val="2F2F2F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indent="0" lvl="7" marL="0" algn="r">
              <a:spcBef>
                <a:spcPts val="0"/>
              </a:spcBef>
              <a:buNone/>
              <a:defRPr b="0" i="0" sz="1100" u="none" cap="none" strike="noStrike">
                <a:solidFill>
                  <a:srgbClr val="2F2F2F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indent="0" lvl="8" marL="0" algn="r">
              <a:spcBef>
                <a:spcPts val="0"/>
              </a:spcBef>
              <a:buNone/>
              <a:defRPr b="0" i="0" sz="1100" u="none" cap="none" strike="noStrike">
                <a:solidFill>
                  <a:srgbClr val="2F2F2F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5" name="Google Shape;55;p8"/>
          <p:cNvSpPr/>
          <p:nvPr>
            <p:ph idx="2" type="pic"/>
          </p:nvPr>
        </p:nvSpPr>
        <p:spPr>
          <a:xfrm>
            <a:off x="937549" y="1471218"/>
            <a:ext cx="4670385" cy="4670385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68FDF"/>
              </a:buClr>
              <a:buSzPts val="2800"/>
              <a:buFont typeface="Helvetica Neue"/>
              <a:buChar char="›"/>
              <a:defRPr b="0" i="0" sz="2800" u="none" cap="none" strike="noStrike">
                <a:solidFill>
                  <a:srgbClr val="2F2F2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168FDF"/>
              </a:buClr>
              <a:buSzPts val="2600"/>
              <a:buFont typeface="Helvetica Neue"/>
              <a:buChar char="›"/>
              <a:defRPr b="0" i="0" sz="2600" u="none" cap="none" strike="noStrike">
                <a:solidFill>
                  <a:srgbClr val="2F2F2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lvl="2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168FDF"/>
              </a:buClr>
              <a:buSzPts val="2400"/>
              <a:buFont typeface="Helvetica Neue"/>
              <a:buChar char="›"/>
              <a:defRPr b="0" i="0" sz="2400" u="none" cap="none" strike="noStrike">
                <a:solidFill>
                  <a:srgbClr val="2F2F2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lvl="3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168FDF"/>
              </a:buClr>
              <a:buSzPts val="2200"/>
              <a:buFont typeface="Helvetica Neue"/>
              <a:buChar char="›"/>
              <a:defRPr b="0" i="0" sz="2200" u="none" cap="none" strike="noStrike">
                <a:solidFill>
                  <a:srgbClr val="2F2F2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lvl="4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168FDF"/>
              </a:buClr>
              <a:buSzPts val="2000"/>
              <a:buFont typeface="Helvetica Neue"/>
              <a:buChar char="›"/>
              <a:defRPr b="0" i="0" sz="2000" u="none" cap="none" strike="noStrike">
                <a:solidFill>
                  <a:srgbClr val="2F2F2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/>
        </p:txBody>
      </p:sp>
      <p:sp>
        <p:nvSpPr>
          <p:cNvPr id="56" name="Google Shape;56;p8"/>
          <p:cNvSpPr/>
          <p:nvPr>
            <p:ph idx="3" type="pic"/>
          </p:nvPr>
        </p:nvSpPr>
        <p:spPr>
          <a:xfrm>
            <a:off x="6732624" y="1471218"/>
            <a:ext cx="4670385" cy="4670385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68FDF"/>
              </a:buClr>
              <a:buSzPts val="2800"/>
              <a:buFont typeface="Helvetica Neue"/>
              <a:buChar char="›"/>
              <a:defRPr b="0" i="0" sz="2800" u="none" cap="none" strike="noStrike">
                <a:solidFill>
                  <a:srgbClr val="2F2F2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168FDF"/>
              </a:buClr>
              <a:buSzPts val="2600"/>
              <a:buFont typeface="Helvetica Neue"/>
              <a:buChar char="›"/>
              <a:defRPr b="0" i="0" sz="2600" u="none" cap="none" strike="noStrike">
                <a:solidFill>
                  <a:srgbClr val="2F2F2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lvl="2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168FDF"/>
              </a:buClr>
              <a:buSzPts val="2400"/>
              <a:buFont typeface="Helvetica Neue"/>
              <a:buChar char="›"/>
              <a:defRPr b="0" i="0" sz="2400" u="none" cap="none" strike="noStrike">
                <a:solidFill>
                  <a:srgbClr val="2F2F2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lvl="3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168FDF"/>
              </a:buClr>
              <a:buSzPts val="2200"/>
              <a:buFont typeface="Helvetica Neue"/>
              <a:buChar char="›"/>
              <a:defRPr b="0" i="0" sz="2200" u="none" cap="none" strike="noStrike">
                <a:solidFill>
                  <a:srgbClr val="2F2F2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lvl="4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168FDF"/>
              </a:buClr>
              <a:buSzPts val="2000"/>
              <a:buFont typeface="Helvetica Neue"/>
              <a:buChar char="›"/>
              <a:defRPr b="0" i="0" sz="2000" u="none" cap="none" strike="noStrike">
                <a:solidFill>
                  <a:srgbClr val="2F2F2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/>
        </p:txBody>
      </p:sp>
      <p:sp>
        <p:nvSpPr>
          <p:cNvPr id="57" name="Google Shape;57;p8"/>
          <p:cNvSpPr txBox="1"/>
          <p:nvPr>
            <p:ph idx="10" type="dt"/>
          </p:nvPr>
        </p:nvSpPr>
        <p:spPr>
          <a:xfrm>
            <a:off x="10733103" y="6583680"/>
            <a:ext cx="1082359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1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58" name="Google Shape;58;p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61396" y="6277505"/>
            <a:ext cx="1695450" cy="2308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ultiple Square Image">
  <p:cSld name="Multiple Square Image"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9"/>
          <p:cNvSpPr txBox="1"/>
          <p:nvPr>
            <p:ph type="title"/>
          </p:nvPr>
        </p:nvSpPr>
        <p:spPr>
          <a:xfrm>
            <a:off x="624840" y="365126"/>
            <a:ext cx="10933886" cy="93567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68FDF"/>
              </a:buClr>
              <a:buSzPts val="3600"/>
              <a:buFont typeface="Open Sans"/>
              <a:buNone/>
              <a:defRPr>
                <a:solidFill>
                  <a:srgbClr val="168FD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" name="Google Shape;61;p9"/>
          <p:cNvSpPr txBox="1"/>
          <p:nvPr>
            <p:ph idx="12" type="sldNum"/>
          </p:nvPr>
        </p:nvSpPr>
        <p:spPr>
          <a:xfrm>
            <a:off x="11824339" y="6583680"/>
            <a:ext cx="367661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b="0" i="0" sz="1100" u="none" cap="none" strike="noStrike">
                <a:solidFill>
                  <a:srgbClr val="2F2F2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0" lvl="1" marL="0" algn="r">
              <a:spcBef>
                <a:spcPts val="0"/>
              </a:spcBef>
              <a:buNone/>
              <a:defRPr b="0" i="0" sz="1100" u="none" cap="none" strike="noStrike">
                <a:solidFill>
                  <a:srgbClr val="2F2F2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indent="0" lvl="2" marL="0" algn="r">
              <a:spcBef>
                <a:spcPts val="0"/>
              </a:spcBef>
              <a:buNone/>
              <a:defRPr b="0" i="0" sz="1100" u="none" cap="none" strike="noStrike">
                <a:solidFill>
                  <a:srgbClr val="2F2F2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indent="0" lvl="3" marL="0" algn="r">
              <a:spcBef>
                <a:spcPts val="0"/>
              </a:spcBef>
              <a:buNone/>
              <a:defRPr b="0" i="0" sz="1100" u="none" cap="none" strike="noStrike">
                <a:solidFill>
                  <a:srgbClr val="2F2F2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indent="0" lvl="4" marL="0" algn="r">
              <a:spcBef>
                <a:spcPts val="0"/>
              </a:spcBef>
              <a:buNone/>
              <a:defRPr b="0" i="0" sz="1100" u="none" cap="none" strike="noStrike">
                <a:solidFill>
                  <a:srgbClr val="2F2F2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indent="0" lvl="5" marL="0" algn="r">
              <a:spcBef>
                <a:spcPts val="0"/>
              </a:spcBef>
              <a:buNone/>
              <a:defRPr b="0" i="0" sz="1100" u="none" cap="none" strike="noStrike">
                <a:solidFill>
                  <a:srgbClr val="2F2F2F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indent="0" lvl="6" marL="0" algn="r">
              <a:spcBef>
                <a:spcPts val="0"/>
              </a:spcBef>
              <a:buNone/>
              <a:defRPr b="0" i="0" sz="1100" u="none" cap="none" strike="noStrike">
                <a:solidFill>
                  <a:srgbClr val="2F2F2F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indent="0" lvl="7" marL="0" algn="r">
              <a:spcBef>
                <a:spcPts val="0"/>
              </a:spcBef>
              <a:buNone/>
              <a:defRPr b="0" i="0" sz="1100" u="none" cap="none" strike="noStrike">
                <a:solidFill>
                  <a:srgbClr val="2F2F2F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indent="0" lvl="8" marL="0" algn="r">
              <a:spcBef>
                <a:spcPts val="0"/>
              </a:spcBef>
              <a:buNone/>
              <a:defRPr b="0" i="0" sz="1100" u="none" cap="none" strike="noStrike">
                <a:solidFill>
                  <a:srgbClr val="2F2F2F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2" name="Google Shape;62;p9"/>
          <p:cNvSpPr/>
          <p:nvPr>
            <p:ph idx="2" type="pic"/>
          </p:nvPr>
        </p:nvSpPr>
        <p:spPr>
          <a:xfrm>
            <a:off x="624841" y="1410656"/>
            <a:ext cx="5463444" cy="482282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68FDF"/>
              </a:buClr>
              <a:buSzPts val="2800"/>
              <a:buFont typeface="Helvetica Neue"/>
              <a:buChar char="›"/>
              <a:defRPr b="0" i="0" sz="2800" u="none" cap="none" strike="noStrike">
                <a:solidFill>
                  <a:srgbClr val="2F2F2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168FDF"/>
              </a:buClr>
              <a:buSzPts val="2600"/>
              <a:buFont typeface="Helvetica Neue"/>
              <a:buChar char="›"/>
              <a:defRPr b="0" i="0" sz="2600" u="none" cap="none" strike="noStrike">
                <a:solidFill>
                  <a:srgbClr val="2F2F2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lvl="2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168FDF"/>
              </a:buClr>
              <a:buSzPts val="2400"/>
              <a:buFont typeface="Helvetica Neue"/>
              <a:buChar char="›"/>
              <a:defRPr b="0" i="0" sz="2400" u="none" cap="none" strike="noStrike">
                <a:solidFill>
                  <a:srgbClr val="2F2F2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lvl="3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168FDF"/>
              </a:buClr>
              <a:buSzPts val="2200"/>
              <a:buFont typeface="Helvetica Neue"/>
              <a:buChar char="›"/>
              <a:defRPr b="0" i="0" sz="2200" u="none" cap="none" strike="noStrike">
                <a:solidFill>
                  <a:srgbClr val="2F2F2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lvl="4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168FDF"/>
              </a:buClr>
              <a:buSzPts val="2000"/>
              <a:buFont typeface="Helvetica Neue"/>
              <a:buChar char="›"/>
              <a:defRPr b="0" i="0" sz="2000" u="none" cap="none" strike="noStrike">
                <a:solidFill>
                  <a:srgbClr val="2F2F2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/>
        </p:txBody>
      </p:sp>
      <p:sp>
        <p:nvSpPr>
          <p:cNvPr id="63" name="Google Shape;63;p9"/>
          <p:cNvSpPr/>
          <p:nvPr>
            <p:ph idx="3" type="pic"/>
          </p:nvPr>
        </p:nvSpPr>
        <p:spPr>
          <a:xfrm>
            <a:off x="6095282" y="1406573"/>
            <a:ext cx="5463444" cy="482282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68FDF"/>
              </a:buClr>
              <a:buSzPts val="2800"/>
              <a:buFont typeface="Helvetica Neue"/>
              <a:buChar char="›"/>
              <a:defRPr b="0" i="0" sz="2800" u="none" cap="none" strike="noStrike">
                <a:solidFill>
                  <a:srgbClr val="2F2F2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168FDF"/>
              </a:buClr>
              <a:buSzPts val="2600"/>
              <a:buFont typeface="Helvetica Neue"/>
              <a:buChar char="›"/>
              <a:defRPr b="0" i="0" sz="2600" u="none" cap="none" strike="noStrike">
                <a:solidFill>
                  <a:srgbClr val="2F2F2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lvl="2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168FDF"/>
              </a:buClr>
              <a:buSzPts val="2400"/>
              <a:buFont typeface="Helvetica Neue"/>
              <a:buChar char="›"/>
              <a:defRPr b="0" i="0" sz="2400" u="none" cap="none" strike="noStrike">
                <a:solidFill>
                  <a:srgbClr val="2F2F2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lvl="3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168FDF"/>
              </a:buClr>
              <a:buSzPts val="2200"/>
              <a:buFont typeface="Helvetica Neue"/>
              <a:buChar char="›"/>
              <a:defRPr b="0" i="0" sz="2200" u="none" cap="none" strike="noStrike">
                <a:solidFill>
                  <a:srgbClr val="2F2F2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lvl="4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168FDF"/>
              </a:buClr>
              <a:buSzPts val="2000"/>
              <a:buFont typeface="Helvetica Neue"/>
              <a:buChar char="›"/>
              <a:defRPr b="0" i="0" sz="2000" u="none" cap="none" strike="noStrike">
                <a:solidFill>
                  <a:srgbClr val="2F2F2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/>
        </p:txBody>
      </p:sp>
      <p:sp>
        <p:nvSpPr>
          <p:cNvPr id="64" name="Google Shape;64;p9"/>
          <p:cNvSpPr txBox="1"/>
          <p:nvPr>
            <p:ph idx="10" type="dt"/>
          </p:nvPr>
        </p:nvSpPr>
        <p:spPr>
          <a:xfrm>
            <a:off x="10733103" y="6583680"/>
            <a:ext cx="1082359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1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65" name="Google Shape;65;p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61396" y="6277505"/>
            <a:ext cx="1695450" cy="2308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Center Title Dark Background">
  <p:cSld name="Text Center Title Dark Background">
    <p:bg>
      <p:bgPr>
        <a:solidFill>
          <a:srgbClr val="00183C"/>
        </a:solidFill>
      </p:bgPr>
    </p:bg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0"/>
          <p:cNvSpPr txBox="1"/>
          <p:nvPr>
            <p:ph type="title"/>
          </p:nvPr>
        </p:nvSpPr>
        <p:spPr>
          <a:xfrm>
            <a:off x="589280" y="923925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"/>
              <a:buNone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" name="Google Shape;68;p10"/>
          <p:cNvSpPr txBox="1"/>
          <p:nvPr>
            <p:ph idx="1" type="body"/>
          </p:nvPr>
        </p:nvSpPr>
        <p:spPr>
          <a:xfrm>
            <a:off x="589280" y="2279968"/>
            <a:ext cx="10972800" cy="31051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›"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393700" lvl="1" marL="91440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600"/>
              <a:buChar char="›"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-381000" lvl="2" marL="137160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400"/>
              <a:buChar char="›"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-368300" lvl="3" marL="182880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200"/>
              <a:buChar char="›"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-355600" lvl="4" marL="228600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000"/>
              <a:buChar char="›"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9" name="Google Shape;69;p10"/>
          <p:cNvSpPr txBox="1"/>
          <p:nvPr>
            <p:ph idx="12" type="sldNum"/>
          </p:nvPr>
        </p:nvSpPr>
        <p:spPr>
          <a:xfrm>
            <a:off x="11824339" y="6583680"/>
            <a:ext cx="367661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b="0" i="0" sz="1100" u="none" cap="none" strike="noStrik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0" lvl="1" marL="0" algn="r">
              <a:spcBef>
                <a:spcPts val="0"/>
              </a:spcBef>
              <a:buNone/>
              <a:defRPr b="0" i="0" sz="1100" u="none" cap="none" strike="noStrik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indent="0" lvl="2" marL="0" algn="r">
              <a:spcBef>
                <a:spcPts val="0"/>
              </a:spcBef>
              <a:buNone/>
              <a:defRPr b="0" i="0" sz="1100" u="none" cap="none" strike="noStrik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indent="0" lvl="3" marL="0" algn="r">
              <a:spcBef>
                <a:spcPts val="0"/>
              </a:spcBef>
              <a:buNone/>
              <a:defRPr b="0" i="0" sz="1100" u="none" cap="none" strike="noStrik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indent="0" lvl="4" marL="0" algn="r">
              <a:spcBef>
                <a:spcPts val="0"/>
              </a:spcBef>
              <a:buNone/>
              <a:defRPr b="0" i="0" sz="1100" u="none" cap="none" strike="noStrik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indent="0" lvl="5" marL="0" algn="r">
              <a:spcBef>
                <a:spcPts val="0"/>
              </a:spcBef>
              <a:buNone/>
              <a:defRPr b="0" i="0" sz="1100" u="none" cap="none" strike="noStrik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indent="0" lvl="6" marL="0" algn="r">
              <a:spcBef>
                <a:spcPts val="0"/>
              </a:spcBef>
              <a:buNone/>
              <a:defRPr b="0" i="0" sz="1100" u="none" cap="none" strike="noStrik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indent="0" lvl="7" marL="0" algn="r">
              <a:spcBef>
                <a:spcPts val="0"/>
              </a:spcBef>
              <a:buNone/>
              <a:defRPr b="0" i="0" sz="1100" u="none" cap="none" strike="noStrik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indent="0" lvl="8" marL="0" algn="r">
              <a:spcBef>
                <a:spcPts val="0"/>
              </a:spcBef>
              <a:buNone/>
              <a:defRPr b="0" i="0" sz="1100" u="none" cap="none" strike="noStrik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0" name="Google Shape;70;p10"/>
          <p:cNvSpPr txBox="1"/>
          <p:nvPr>
            <p:ph idx="10" type="dt"/>
          </p:nvPr>
        </p:nvSpPr>
        <p:spPr>
          <a:xfrm>
            <a:off x="10733103" y="6583680"/>
            <a:ext cx="1082359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1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71" name="Google Shape;71;p1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248276" y="5753563"/>
            <a:ext cx="1695450" cy="2308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18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2F2F"/>
              </a:buClr>
              <a:buSzPts val="3600"/>
              <a:buFont typeface="Gill Sans"/>
              <a:buNone/>
              <a:defRPr b="0" i="0" sz="3600" u="none" cap="none" strike="noStrike">
                <a:solidFill>
                  <a:srgbClr val="2F2F2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1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68FDF"/>
              </a:buClr>
              <a:buSzPts val="2800"/>
              <a:buFont typeface="Helvetica Neue"/>
              <a:buChar char="›"/>
              <a:defRPr b="0" i="0" sz="2800" u="none" cap="none" strike="noStrike">
                <a:solidFill>
                  <a:srgbClr val="2F2F2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-393700" lvl="1" marL="9144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168FDF"/>
              </a:buClr>
              <a:buSzPts val="2600"/>
              <a:buFont typeface="Helvetica Neue"/>
              <a:buChar char="›"/>
              <a:defRPr b="0" i="0" sz="2600" u="none" cap="none" strike="noStrike">
                <a:solidFill>
                  <a:srgbClr val="2F2F2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indent="-381000" lvl="2" marL="13716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168FDF"/>
              </a:buClr>
              <a:buSzPts val="2400"/>
              <a:buFont typeface="Helvetica Neue"/>
              <a:buChar char="›"/>
              <a:defRPr b="0" i="0" sz="2400" u="none" cap="none" strike="noStrike">
                <a:solidFill>
                  <a:srgbClr val="2F2F2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indent="-368300" lvl="3" marL="18288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168FDF"/>
              </a:buClr>
              <a:buSzPts val="2200"/>
              <a:buFont typeface="Helvetica Neue"/>
              <a:buChar char="›"/>
              <a:defRPr b="0" i="0" sz="2200" u="none" cap="none" strike="noStrike">
                <a:solidFill>
                  <a:srgbClr val="2F2F2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indent="-355600" lvl="4" marL="22860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168FDF"/>
              </a:buClr>
              <a:buSzPts val="2000"/>
              <a:buFont typeface="Helvetica Neue"/>
              <a:buChar char="›"/>
              <a:defRPr b="0" i="0" sz="2000" u="none" cap="none" strike="noStrike">
                <a:solidFill>
                  <a:srgbClr val="2F2F2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/>
        </p:txBody>
      </p:sp>
      <p:sp>
        <p:nvSpPr>
          <p:cNvPr id="12" name="Google Shape;12;p1"/>
          <p:cNvSpPr txBox="1"/>
          <p:nvPr>
            <p:ph idx="10" type="dt"/>
          </p:nvPr>
        </p:nvSpPr>
        <p:spPr>
          <a:xfrm>
            <a:off x="10733103" y="6583680"/>
            <a:ext cx="1082359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100" u="none" cap="none" strike="noStrike">
                <a:solidFill>
                  <a:srgbClr val="2F2F2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/>
        </p:txBody>
      </p:sp>
      <p:sp>
        <p:nvSpPr>
          <p:cNvPr id="13" name="Google Shape;13;p1"/>
          <p:cNvSpPr txBox="1"/>
          <p:nvPr>
            <p:ph idx="12" type="sldNum"/>
          </p:nvPr>
        </p:nvSpPr>
        <p:spPr>
          <a:xfrm>
            <a:off x="11824339" y="6583680"/>
            <a:ext cx="367661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100" u="none" cap="none" strike="noStrike">
                <a:solidFill>
                  <a:srgbClr val="2F2F2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100" u="none" cap="none" strike="noStrike">
                <a:solidFill>
                  <a:srgbClr val="2F2F2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100" u="none" cap="none" strike="noStrike">
                <a:solidFill>
                  <a:srgbClr val="2F2F2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100" u="none" cap="none" strike="noStrike">
                <a:solidFill>
                  <a:srgbClr val="2F2F2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100" u="none" cap="none" strike="noStrike">
                <a:solidFill>
                  <a:srgbClr val="2F2F2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100" u="none" cap="none" strike="noStrike">
                <a:solidFill>
                  <a:srgbClr val="2F2F2F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100" u="none" cap="none" strike="noStrike">
                <a:solidFill>
                  <a:srgbClr val="2F2F2F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100" u="none" cap="none" strike="noStrike">
                <a:solidFill>
                  <a:srgbClr val="2F2F2F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100" u="none" cap="none" strike="noStrike">
                <a:solidFill>
                  <a:srgbClr val="2F2F2F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hyperlink" Target="mailto:jmertic@LinuxFoundation.org" TargetMode="External"/></Relationships>
</file>

<file path=ppt/slides/_rels/slide10.xml.rels><?xml version="1.0" encoding="UTF-8" standalone="yes"?><Relationships xmlns="http://schemas.openxmlformats.org/package/2006/relationships"><Relationship Id="rId11" Type="http://schemas.openxmlformats.org/officeDocument/2006/relationships/image" Target="../media/image21.png"/><Relationship Id="rId10" Type="http://schemas.openxmlformats.org/officeDocument/2006/relationships/image" Target="../media/image32.png"/><Relationship Id="rId13" Type="http://schemas.openxmlformats.org/officeDocument/2006/relationships/image" Target="../media/image31.png"/><Relationship Id="rId12" Type="http://schemas.openxmlformats.org/officeDocument/2006/relationships/image" Target="../media/image25.png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3.png"/><Relationship Id="rId4" Type="http://schemas.openxmlformats.org/officeDocument/2006/relationships/image" Target="../media/image19.png"/><Relationship Id="rId9" Type="http://schemas.openxmlformats.org/officeDocument/2006/relationships/image" Target="../media/image33.png"/><Relationship Id="rId15" Type="http://schemas.openxmlformats.org/officeDocument/2006/relationships/image" Target="../media/image13.png"/><Relationship Id="rId14" Type="http://schemas.openxmlformats.org/officeDocument/2006/relationships/image" Target="../media/image5.jpg"/><Relationship Id="rId16" Type="http://schemas.openxmlformats.org/officeDocument/2006/relationships/image" Target="../media/image20.png"/><Relationship Id="rId5" Type="http://schemas.openxmlformats.org/officeDocument/2006/relationships/image" Target="../media/image16.png"/><Relationship Id="rId6" Type="http://schemas.openxmlformats.org/officeDocument/2006/relationships/image" Target="../media/image28.png"/><Relationship Id="rId7" Type="http://schemas.openxmlformats.org/officeDocument/2006/relationships/image" Target="../media/image26.png"/><Relationship Id="rId8" Type="http://schemas.openxmlformats.org/officeDocument/2006/relationships/image" Target="../media/image34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9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6.xml"/><Relationship Id="rId3" Type="http://schemas.openxmlformats.org/officeDocument/2006/relationships/hyperlink" Target="https://landscape.lfai.foundation/format=card-mode&amp;project=hosted" TargetMode="External"/><Relationship Id="rId4" Type="http://schemas.openxmlformats.org/officeDocument/2006/relationships/image" Target="../media/image14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8.xml"/><Relationship Id="rId3" Type="http://schemas.openxmlformats.org/officeDocument/2006/relationships/hyperlink" Target="https://landscape.lfai.foundation/format=hosting" TargetMode="External"/><Relationship Id="rId4" Type="http://schemas.openxmlformats.org/officeDocument/2006/relationships/image" Target="../media/image12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0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9.png"/><Relationship Id="rId4" Type="http://schemas.openxmlformats.org/officeDocument/2006/relationships/image" Target="../media/image36.png"/><Relationship Id="rId5" Type="http://schemas.openxmlformats.org/officeDocument/2006/relationships/image" Target="../media/image22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3.xml"/><Relationship Id="rId3" Type="http://schemas.openxmlformats.org/officeDocument/2006/relationships/hyperlink" Target="https://lfai.foundation/proposal-and-hosting-process" TargetMode="External"/></Relationships>
</file>

<file path=ppt/slides/_rels/slide24.xml.rels><?xml version="1.0" encoding="UTF-8" standalone="yes"?><Relationships xmlns="http://schemas.openxmlformats.org/package/2006/relationships"><Relationship Id="rId11" Type="http://schemas.openxmlformats.org/officeDocument/2006/relationships/hyperlink" Target="https://github.com/lfai" TargetMode="External"/><Relationship Id="rId10" Type="http://schemas.openxmlformats.org/officeDocument/2006/relationships/image" Target="../media/image17.png"/><Relationship Id="rId13" Type="http://schemas.openxmlformats.org/officeDocument/2006/relationships/hyperlink" Target="https://l.lfai.foundation" TargetMode="External"/><Relationship Id="rId12" Type="http://schemas.openxmlformats.org/officeDocument/2006/relationships/image" Target="../media/image18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4.xml"/><Relationship Id="rId3" Type="http://schemas.openxmlformats.org/officeDocument/2006/relationships/hyperlink" Target="http://lfai.foundation/join" TargetMode="External"/><Relationship Id="rId4" Type="http://schemas.openxmlformats.org/officeDocument/2006/relationships/hyperlink" Target="http://info@lfaidata.foundation" TargetMode="External"/><Relationship Id="rId9" Type="http://schemas.openxmlformats.org/officeDocument/2006/relationships/hyperlink" Target="https://www.linkedin.com/company/lfai/" TargetMode="External"/><Relationship Id="rId15" Type="http://schemas.openxmlformats.org/officeDocument/2006/relationships/hyperlink" Target="https://lfai.foundation/news/blog/" TargetMode="External"/><Relationship Id="rId14" Type="http://schemas.openxmlformats.org/officeDocument/2006/relationships/image" Target="../media/image24.png"/><Relationship Id="rId16" Type="http://schemas.openxmlformats.org/officeDocument/2006/relationships/image" Target="../media/image30.png"/><Relationship Id="rId5" Type="http://schemas.openxmlformats.org/officeDocument/2006/relationships/hyperlink" Target="https://twitter.com/LFAI_Foundation" TargetMode="External"/><Relationship Id="rId6" Type="http://schemas.openxmlformats.org/officeDocument/2006/relationships/image" Target="../media/image15.png"/><Relationship Id="rId7" Type="http://schemas.openxmlformats.org/officeDocument/2006/relationships/hyperlink" Target="https://www.youtube.com/channel/UCfasaeqXJBCAJMNO9HcHfbA" TargetMode="External"/><Relationship Id="rId8" Type="http://schemas.openxmlformats.org/officeDocument/2006/relationships/image" Target="../media/image27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8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9"/>
          <p:cNvSpPr txBox="1"/>
          <p:nvPr>
            <p:ph type="ctrTitle"/>
          </p:nvPr>
        </p:nvSpPr>
        <p:spPr>
          <a:xfrm>
            <a:off x="838200" y="969963"/>
            <a:ext cx="1049086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Open Sans"/>
              <a:buNone/>
            </a:pPr>
            <a:r>
              <a:rPr lang="en-US"/>
              <a:t>LF AI &amp; Data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Open Sans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Open Sans"/>
              <a:buNone/>
            </a:pPr>
            <a:r>
              <a:rPr lang="en-US" sz="1800"/>
              <a:t>November 26, 2020</a:t>
            </a:r>
            <a:endParaRPr sz="1800"/>
          </a:p>
        </p:txBody>
      </p:sp>
      <p:sp>
        <p:nvSpPr>
          <p:cNvPr id="114" name="Google Shape;114;p19"/>
          <p:cNvSpPr txBox="1"/>
          <p:nvPr>
            <p:ph idx="1" type="subTitle"/>
          </p:nvPr>
        </p:nvSpPr>
        <p:spPr>
          <a:xfrm>
            <a:off x="838200" y="3449667"/>
            <a:ext cx="10491000" cy="2010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2400"/>
              <a:t>John Mertic</a:t>
            </a:r>
            <a:endParaRPr sz="2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2400"/>
              <a:t>Program Director, LF AI &amp; Data </a:t>
            </a:r>
            <a:endParaRPr sz="2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2400" u="sng">
                <a:solidFill>
                  <a:schemeClr val="hlink"/>
                </a:solidFill>
                <a:hlinkClick r:id="rId3"/>
              </a:rPr>
              <a:t>Jmertic@LinuxFoundation.org</a:t>
            </a:r>
            <a:endParaRPr sz="24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28"/>
          <p:cNvSpPr txBox="1"/>
          <p:nvPr>
            <p:ph idx="12" type="sldNum"/>
          </p:nvPr>
        </p:nvSpPr>
        <p:spPr>
          <a:xfrm>
            <a:off x="11786927" y="6583805"/>
            <a:ext cx="367800" cy="2742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49" name="Google Shape;249;p28"/>
          <p:cNvPicPr preferRelativeResize="0"/>
          <p:nvPr/>
        </p:nvPicPr>
        <p:blipFill rotWithShape="1">
          <a:blip r:embed="rId3">
            <a:alphaModFix/>
          </a:blip>
          <a:srcRect b="5552" l="0" r="0" t="10187"/>
          <a:stretch/>
        </p:blipFill>
        <p:spPr>
          <a:xfrm>
            <a:off x="244900" y="227375"/>
            <a:ext cx="1559174" cy="3166625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50" name="Google Shape;250;p28"/>
          <p:cNvPicPr preferRelativeResize="0"/>
          <p:nvPr/>
        </p:nvPicPr>
        <p:blipFill rotWithShape="1">
          <a:blip r:embed="rId4">
            <a:alphaModFix/>
          </a:blip>
          <a:srcRect b="12352" l="0" r="0" t="3387"/>
          <a:stretch/>
        </p:blipFill>
        <p:spPr>
          <a:xfrm>
            <a:off x="1890979" y="227375"/>
            <a:ext cx="1559174" cy="3166625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51" name="Google Shape;251;p28"/>
          <p:cNvPicPr preferRelativeResize="0"/>
          <p:nvPr/>
        </p:nvPicPr>
        <p:blipFill rotWithShape="1">
          <a:blip r:embed="rId5">
            <a:alphaModFix/>
          </a:blip>
          <a:srcRect b="5552" l="0" r="0" t="10187"/>
          <a:stretch/>
        </p:blipFill>
        <p:spPr>
          <a:xfrm>
            <a:off x="3537057" y="227375"/>
            <a:ext cx="1559174" cy="3166625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52" name="Google Shape;252;p28"/>
          <p:cNvPicPr preferRelativeResize="0"/>
          <p:nvPr/>
        </p:nvPicPr>
        <p:blipFill rotWithShape="1">
          <a:blip r:embed="rId6">
            <a:alphaModFix/>
          </a:blip>
          <a:srcRect b="5716" l="0" r="0" t="10334"/>
          <a:stretch/>
        </p:blipFill>
        <p:spPr>
          <a:xfrm>
            <a:off x="5183134" y="227375"/>
            <a:ext cx="1648022" cy="3166625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53" name="Google Shape;253;p28"/>
          <p:cNvPicPr preferRelativeResize="0"/>
          <p:nvPr/>
        </p:nvPicPr>
        <p:blipFill rotWithShape="1">
          <a:blip r:embed="rId7">
            <a:alphaModFix/>
          </a:blip>
          <a:srcRect b="5708" l="0" r="0" t="10342"/>
          <a:stretch/>
        </p:blipFill>
        <p:spPr>
          <a:xfrm>
            <a:off x="6918071" y="227375"/>
            <a:ext cx="1648022" cy="3166625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54" name="Google Shape;254;p28"/>
          <p:cNvPicPr preferRelativeResize="0"/>
          <p:nvPr/>
        </p:nvPicPr>
        <p:blipFill rotWithShape="1">
          <a:blip r:embed="rId8">
            <a:alphaModFix/>
          </a:blip>
          <a:srcRect b="5716" l="0" r="0" t="10334"/>
          <a:stretch/>
        </p:blipFill>
        <p:spPr>
          <a:xfrm>
            <a:off x="8653009" y="227375"/>
            <a:ext cx="1648022" cy="3166625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55" name="Google Shape;255;p28"/>
          <p:cNvPicPr preferRelativeResize="0"/>
          <p:nvPr/>
        </p:nvPicPr>
        <p:blipFill rotWithShape="1">
          <a:blip r:embed="rId9">
            <a:alphaModFix/>
          </a:blip>
          <a:srcRect b="6024" l="0" r="0" t="10180"/>
          <a:stretch/>
        </p:blipFill>
        <p:spPr>
          <a:xfrm>
            <a:off x="244900" y="3514913"/>
            <a:ext cx="1559156" cy="3115721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56" name="Google Shape;256;p28"/>
          <p:cNvPicPr preferRelativeResize="0"/>
          <p:nvPr/>
        </p:nvPicPr>
        <p:blipFill rotWithShape="1">
          <a:blip r:embed="rId10">
            <a:alphaModFix/>
          </a:blip>
          <a:srcRect b="6024" l="0" r="0" t="10180"/>
          <a:stretch/>
        </p:blipFill>
        <p:spPr>
          <a:xfrm>
            <a:off x="1890980" y="3514913"/>
            <a:ext cx="1559156" cy="3115721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57" name="Google Shape;257;p28"/>
          <p:cNvPicPr preferRelativeResize="0"/>
          <p:nvPr/>
        </p:nvPicPr>
        <p:blipFill rotWithShape="1">
          <a:blip r:embed="rId11">
            <a:alphaModFix/>
          </a:blip>
          <a:srcRect b="6024" l="0" r="0" t="10180"/>
          <a:stretch/>
        </p:blipFill>
        <p:spPr>
          <a:xfrm>
            <a:off x="3537058" y="3514913"/>
            <a:ext cx="1559156" cy="3115721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58" name="Google Shape;258;p28"/>
          <p:cNvPicPr preferRelativeResize="0"/>
          <p:nvPr/>
        </p:nvPicPr>
        <p:blipFill rotWithShape="1">
          <a:blip r:embed="rId12">
            <a:alphaModFix/>
          </a:blip>
          <a:srcRect b="5706" l="0" r="0" t="10491"/>
          <a:stretch/>
        </p:blipFill>
        <p:spPr>
          <a:xfrm>
            <a:off x="6933326" y="3514913"/>
            <a:ext cx="1648012" cy="3115721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59" name="Google Shape;259;p28"/>
          <p:cNvPicPr preferRelativeResize="0"/>
          <p:nvPr/>
        </p:nvPicPr>
        <p:blipFill rotWithShape="1">
          <a:blip r:embed="rId13">
            <a:alphaModFix/>
          </a:blip>
          <a:srcRect b="5706" l="0" r="0" t="10491"/>
          <a:stretch/>
        </p:blipFill>
        <p:spPr>
          <a:xfrm>
            <a:off x="8668260" y="3514912"/>
            <a:ext cx="1632762" cy="3115721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60" name="Google Shape;260;p28"/>
          <p:cNvPicPr preferRelativeResize="0"/>
          <p:nvPr/>
        </p:nvPicPr>
        <p:blipFill rotWithShape="1">
          <a:blip r:embed="rId14">
            <a:alphaModFix/>
          </a:blip>
          <a:srcRect b="5834" l="0" r="0" t="10096"/>
          <a:stretch/>
        </p:blipFill>
        <p:spPr>
          <a:xfrm>
            <a:off x="5183138" y="3514913"/>
            <a:ext cx="1648013" cy="3115725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61" name="Google Shape;261;p28"/>
          <p:cNvPicPr preferRelativeResize="0"/>
          <p:nvPr/>
        </p:nvPicPr>
        <p:blipFill rotWithShape="1">
          <a:blip r:embed="rId15">
            <a:alphaModFix/>
          </a:blip>
          <a:srcRect b="6152" l="0" r="0" t="10137"/>
          <a:stretch/>
        </p:blipFill>
        <p:spPr>
          <a:xfrm>
            <a:off x="10387943" y="3514913"/>
            <a:ext cx="1559156" cy="3115721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62" name="Google Shape;262;p28"/>
          <p:cNvPicPr preferRelativeResize="0"/>
          <p:nvPr/>
        </p:nvPicPr>
        <p:blipFill rotWithShape="1">
          <a:blip r:embed="rId16">
            <a:alphaModFix/>
          </a:blip>
          <a:srcRect b="7271" l="0" r="0" t="4162"/>
          <a:stretch/>
        </p:blipFill>
        <p:spPr>
          <a:xfrm>
            <a:off x="10387944" y="227387"/>
            <a:ext cx="1559156" cy="3166603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29"/>
          <p:cNvSpPr txBox="1"/>
          <p:nvPr>
            <p:ph type="title"/>
          </p:nvPr>
        </p:nvSpPr>
        <p:spPr>
          <a:xfrm>
            <a:off x="624840" y="365126"/>
            <a:ext cx="10933800" cy="93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Mission </a:t>
            </a:r>
            <a:endParaRPr/>
          </a:p>
        </p:txBody>
      </p:sp>
      <p:sp>
        <p:nvSpPr>
          <p:cNvPr id="269" name="Google Shape;269;p29"/>
          <p:cNvSpPr txBox="1"/>
          <p:nvPr>
            <p:ph idx="1" type="body"/>
          </p:nvPr>
        </p:nvSpPr>
        <p:spPr>
          <a:xfrm>
            <a:off x="624840" y="1335088"/>
            <a:ext cx="10933800" cy="43512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latin typeface="Gill Sans"/>
                <a:ea typeface="Gill Sans"/>
                <a:cs typeface="Gill Sans"/>
                <a:sym typeface="Gill Sans"/>
              </a:rPr>
              <a:t>To build and support an open community and a growing ecosystem of open source AI, data and analytics projects, by accelerating innovation, enabling collaboration and the creation of new opportunities for all the members of the community</a:t>
            </a:r>
            <a:endParaRPr/>
          </a:p>
        </p:txBody>
      </p:sp>
      <p:sp>
        <p:nvSpPr>
          <p:cNvPr id="270" name="Google Shape;270;p29"/>
          <p:cNvSpPr txBox="1"/>
          <p:nvPr>
            <p:ph idx="12" type="sldNum"/>
          </p:nvPr>
        </p:nvSpPr>
        <p:spPr>
          <a:xfrm>
            <a:off x="11824339" y="6583680"/>
            <a:ext cx="367800" cy="2742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>
                <a:solidFill>
                  <a:srgbClr val="2F2F2F"/>
                </a:solidFill>
              </a:rPr>
              <a:t>‹#›</a:t>
            </a:fld>
            <a:endParaRPr>
              <a:solidFill>
                <a:srgbClr val="2F2F2F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30"/>
          <p:cNvSpPr txBox="1"/>
          <p:nvPr>
            <p:ph type="title"/>
          </p:nvPr>
        </p:nvSpPr>
        <p:spPr>
          <a:xfrm>
            <a:off x="624840" y="365126"/>
            <a:ext cx="10933800" cy="93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hlink"/>
                </a:solidFill>
              </a:rPr>
              <a:t>Motivations for Harmonization</a:t>
            </a:r>
            <a:endParaRPr/>
          </a:p>
        </p:txBody>
      </p:sp>
      <p:sp>
        <p:nvSpPr>
          <p:cNvPr id="277" name="Google Shape;277;p30"/>
          <p:cNvSpPr txBox="1"/>
          <p:nvPr>
            <p:ph idx="12" type="sldNum"/>
          </p:nvPr>
        </p:nvSpPr>
        <p:spPr>
          <a:xfrm>
            <a:off x="11824339" y="6583680"/>
            <a:ext cx="367800" cy="2742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78" name="Google Shape;278;p30"/>
          <p:cNvSpPr/>
          <p:nvPr/>
        </p:nvSpPr>
        <p:spPr>
          <a:xfrm>
            <a:off x="967150" y="1876700"/>
            <a:ext cx="10179300" cy="3935700"/>
          </a:xfrm>
          <a:prstGeom prst="rect">
            <a:avLst/>
          </a:prstGeom>
          <a:solidFill>
            <a:srgbClr val="168FDF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</p:txBody>
      </p:sp>
      <p:sp>
        <p:nvSpPr>
          <p:cNvPr id="279" name="Google Shape;279;p30"/>
          <p:cNvSpPr/>
          <p:nvPr/>
        </p:nvSpPr>
        <p:spPr>
          <a:xfrm>
            <a:off x="1045625" y="1936473"/>
            <a:ext cx="2421600" cy="25662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0D5DD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</p:txBody>
      </p:sp>
      <p:sp>
        <p:nvSpPr>
          <p:cNvPr id="280" name="Google Shape;280;p30"/>
          <p:cNvSpPr/>
          <p:nvPr/>
        </p:nvSpPr>
        <p:spPr>
          <a:xfrm>
            <a:off x="1183525" y="2069219"/>
            <a:ext cx="2164800" cy="19929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9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Improving interoperability and capabilities across hosted projects</a:t>
            </a:r>
            <a:endParaRPr b="1" sz="190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81" name="Google Shape;281;p30"/>
          <p:cNvSpPr/>
          <p:nvPr/>
        </p:nvSpPr>
        <p:spPr>
          <a:xfrm rot="5400000">
            <a:off x="2055987" y="4431476"/>
            <a:ext cx="400800" cy="331800"/>
          </a:xfrm>
          <a:prstGeom prst="rightArrow">
            <a:avLst>
              <a:gd fmla="val 34239" name="adj1"/>
              <a:gd fmla="val 57035" name="adj2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</p:txBody>
      </p:sp>
      <p:sp>
        <p:nvSpPr>
          <p:cNvPr id="282" name="Google Shape;282;p30"/>
          <p:cNvSpPr/>
          <p:nvPr/>
        </p:nvSpPr>
        <p:spPr>
          <a:xfrm>
            <a:off x="3585640" y="1936473"/>
            <a:ext cx="2421600" cy="25662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0D5DD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/>
          </a:p>
        </p:txBody>
      </p:sp>
      <p:sp>
        <p:nvSpPr>
          <p:cNvPr id="283" name="Google Shape;283;p30"/>
          <p:cNvSpPr/>
          <p:nvPr/>
        </p:nvSpPr>
        <p:spPr>
          <a:xfrm>
            <a:off x="3723550" y="2069218"/>
            <a:ext cx="2164800" cy="21636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9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Enabling closer collaboration and integration, and the support of a single </a:t>
            </a:r>
            <a:r>
              <a:rPr b="1" lang="en-US" sz="19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Technical</a:t>
            </a:r>
            <a:r>
              <a:rPr b="1" lang="en-US" sz="19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 Advisory Council </a:t>
            </a:r>
            <a:endParaRPr b="1" sz="190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84" name="Google Shape;284;p30"/>
          <p:cNvSpPr/>
          <p:nvPr/>
        </p:nvSpPr>
        <p:spPr>
          <a:xfrm rot="5400000">
            <a:off x="4596002" y="4431476"/>
            <a:ext cx="400800" cy="331800"/>
          </a:xfrm>
          <a:prstGeom prst="rightArrow">
            <a:avLst>
              <a:gd fmla="val 34239" name="adj1"/>
              <a:gd fmla="val 57035" name="adj2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/>
          </a:p>
        </p:txBody>
      </p:sp>
      <p:sp>
        <p:nvSpPr>
          <p:cNvPr id="285" name="Google Shape;285;p30"/>
          <p:cNvSpPr/>
          <p:nvPr/>
        </p:nvSpPr>
        <p:spPr>
          <a:xfrm>
            <a:off x="6125655" y="1936473"/>
            <a:ext cx="2421600" cy="25662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0D5DD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/>
          </a:p>
        </p:txBody>
      </p:sp>
      <p:sp>
        <p:nvSpPr>
          <p:cNvPr id="286" name="Google Shape;286;p30"/>
          <p:cNvSpPr/>
          <p:nvPr/>
        </p:nvSpPr>
        <p:spPr>
          <a:xfrm rot="5400000">
            <a:off x="7136017" y="4431476"/>
            <a:ext cx="400800" cy="331800"/>
          </a:xfrm>
          <a:prstGeom prst="rightArrow">
            <a:avLst>
              <a:gd fmla="val 34239" name="adj1"/>
              <a:gd fmla="val 57035" name="adj2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/>
          </a:p>
        </p:txBody>
      </p:sp>
      <p:sp>
        <p:nvSpPr>
          <p:cNvPr id="287" name="Google Shape;287;p30"/>
          <p:cNvSpPr/>
          <p:nvPr/>
        </p:nvSpPr>
        <p:spPr>
          <a:xfrm>
            <a:off x="8665655" y="1936473"/>
            <a:ext cx="2421600" cy="25662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0D5DD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/>
          </a:p>
        </p:txBody>
      </p:sp>
      <p:sp>
        <p:nvSpPr>
          <p:cNvPr id="288" name="Google Shape;288;p30"/>
          <p:cNvSpPr/>
          <p:nvPr/>
        </p:nvSpPr>
        <p:spPr>
          <a:xfrm rot="5400000">
            <a:off x="9676017" y="4431476"/>
            <a:ext cx="400800" cy="331800"/>
          </a:xfrm>
          <a:prstGeom prst="rightArrow">
            <a:avLst>
              <a:gd fmla="val 34239" name="adj1"/>
              <a:gd fmla="val 57035" name="adj2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/>
          </a:p>
        </p:txBody>
      </p:sp>
      <p:sp>
        <p:nvSpPr>
          <p:cNvPr id="289" name="Google Shape;289;p30"/>
          <p:cNvSpPr/>
          <p:nvPr/>
        </p:nvSpPr>
        <p:spPr>
          <a:xfrm>
            <a:off x="6290100" y="2066368"/>
            <a:ext cx="2164800" cy="23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9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Providing unified guidance to end users on tools, </a:t>
            </a:r>
            <a:r>
              <a:rPr b="1" lang="en-US" sz="19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interoperability</a:t>
            </a:r>
            <a:r>
              <a:rPr b="1" lang="en-US" sz="19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, integration, and standards</a:t>
            </a:r>
            <a:endParaRPr b="1" sz="190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90" name="Google Shape;290;p30"/>
          <p:cNvSpPr/>
          <p:nvPr/>
        </p:nvSpPr>
        <p:spPr>
          <a:xfrm>
            <a:off x="8804700" y="2066367"/>
            <a:ext cx="2164800" cy="24363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9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Achieve greater efficiencies in support services for a growing number of hosted pr</a:t>
            </a:r>
            <a:r>
              <a:rPr b="1" lang="en-US" sz="19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o</a:t>
            </a:r>
            <a:r>
              <a:rPr b="1" lang="en-US" sz="19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jects</a:t>
            </a:r>
            <a:endParaRPr b="1" sz="190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91" name="Google Shape;291;p30"/>
          <p:cNvSpPr/>
          <p:nvPr/>
        </p:nvSpPr>
        <p:spPr>
          <a:xfrm>
            <a:off x="1045625" y="4806125"/>
            <a:ext cx="10041600" cy="935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45720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rPr b="1" i="1" lang="en-US" sz="23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Build a strong open source AI and Data ecosystem </a:t>
            </a:r>
            <a:endParaRPr b="1" i="1" sz="7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31"/>
          <p:cNvSpPr txBox="1"/>
          <p:nvPr/>
        </p:nvSpPr>
        <p:spPr>
          <a:xfrm>
            <a:off x="11748139" y="6583680"/>
            <a:ext cx="367800" cy="27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100">
                <a:solidFill>
                  <a:srgbClr val="2F2F2F"/>
                </a:solidFill>
                <a:latin typeface="Gill Sans"/>
                <a:ea typeface="Gill Sans"/>
                <a:cs typeface="Gill Sans"/>
                <a:sym typeface="Gill Sans"/>
              </a:rPr>
              <a:t>‹#›</a:t>
            </a:fld>
            <a:endParaRPr sz="1100">
              <a:solidFill>
                <a:srgbClr val="2F2F2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97" name="Google Shape;297;p31"/>
          <p:cNvSpPr/>
          <p:nvPr/>
        </p:nvSpPr>
        <p:spPr>
          <a:xfrm>
            <a:off x="666350" y="2911475"/>
            <a:ext cx="2922600" cy="1406100"/>
          </a:xfrm>
          <a:prstGeom prst="roundRect">
            <a:avLst>
              <a:gd fmla="val 10000" name="adj"/>
            </a:avLst>
          </a:prstGeom>
          <a:solidFill>
            <a:schemeClr val="accent4"/>
          </a:solidFill>
          <a:ln cap="flat" cmpd="sng" w="12700">
            <a:solidFill>
              <a:srgbClr val="1068A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1" i="0" sz="1600" u="none" cap="none" strike="noStrike">
              <a:solidFill>
                <a:srgbClr val="000000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98" name="Google Shape;298;p31"/>
          <p:cNvSpPr txBox="1"/>
          <p:nvPr/>
        </p:nvSpPr>
        <p:spPr>
          <a:xfrm>
            <a:off x="727199" y="2952650"/>
            <a:ext cx="2782500" cy="13233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72375" lIns="72375" spcFirstLastPara="1" rIns="72375" wrap="square" tIns="7237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n-US" sz="1500" u="none" cap="none" strike="noStrik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rPr>
              <a:t>Governing Board</a:t>
            </a:r>
            <a:endParaRPr b="1" i="0" sz="15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99" name="Google Shape;299;p31"/>
          <p:cNvSpPr/>
          <p:nvPr/>
        </p:nvSpPr>
        <p:spPr>
          <a:xfrm>
            <a:off x="1268319" y="4421651"/>
            <a:ext cx="1075500" cy="645000"/>
          </a:xfrm>
          <a:prstGeom prst="roundRect">
            <a:avLst>
              <a:gd fmla="val 10000" name="adj"/>
            </a:avLst>
          </a:prstGeom>
          <a:solidFill>
            <a:srgbClr val="3C78D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1" i="0" sz="12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00" name="Google Shape;300;p31"/>
          <p:cNvSpPr txBox="1"/>
          <p:nvPr/>
        </p:nvSpPr>
        <p:spPr>
          <a:xfrm>
            <a:off x="1299817" y="4432911"/>
            <a:ext cx="1012200" cy="622500"/>
          </a:xfrm>
          <a:prstGeom prst="rect">
            <a:avLst/>
          </a:prstGeom>
          <a:solidFill>
            <a:srgbClr val="3C78D8"/>
          </a:solidFill>
          <a:ln>
            <a:noFill/>
          </a:ln>
        </p:spPr>
        <p:txBody>
          <a:bodyPr anchorCtr="0" anchor="ctr" bIns="57150" lIns="57150" spcFirstLastPara="1" rIns="57150" wrap="square" tIns="5715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200" u="none" cap="none" strike="noStrik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rPr>
              <a:t>Outreach</a:t>
            </a:r>
            <a:endParaRPr b="1" i="0" sz="12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01" name="Google Shape;301;p31"/>
          <p:cNvSpPr/>
          <p:nvPr/>
        </p:nvSpPr>
        <p:spPr>
          <a:xfrm>
            <a:off x="2434071" y="4421651"/>
            <a:ext cx="1075500" cy="645000"/>
          </a:xfrm>
          <a:prstGeom prst="roundRect">
            <a:avLst>
              <a:gd fmla="val 10000" name="adj"/>
            </a:avLst>
          </a:prstGeom>
          <a:solidFill>
            <a:srgbClr val="3C78D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1" i="0" sz="12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02" name="Google Shape;302;p31"/>
          <p:cNvSpPr txBox="1"/>
          <p:nvPr/>
        </p:nvSpPr>
        <p:spPr>
          <a:xfrm>
            <a:off x="2465569" y="4432911"/>
            <a:ext cx="1012200" cy="622500"/>
          </a:xfrm>
          <a:prstGeom prst="rect">
            <a:avLst/>
          </a:prstGeom>
          <a:solidFill>
            <a:srgbClr val="3C78D8"/>
          </a:solidFill>
          <a:ln>
            <a:noFill/>
          </a:ln>
        </p:spPr>
        <p:txBody>
          <a:bodyPr anchorCtr="0" anchor="ctr" bIns="57150" lIns="57150" spcFirstLastPara="1" rIns="57150" wrap="square" tIns="5715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200" u="none" cap="none" strike="noStrik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rPr>
              <a:t>Legal</a:t>
            </a:r>
            <a:endParaRPr b="1" i="0" sz="12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03" name="Google Shape;303;p31"/>
          <p:cNvSpPr/>
          <p:nvPr/>
        </p:nvSpPr>
        <p:spPr>
          <a:xfrm>
            <a:off x="2434046" y="5124592"/>
            <a:ext cx="1075500" cy="645000"/>
          </a:xfrm>
          <a:prstGeom prst="roundRect">
            <a:avLst>
              <a:gd fmla="val 10000" name="adj"/>
            </a:avLst>
          </a:prstGeom>
          <a:solidFill>
            <a:srgbClr val="3C78D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1" i="0" sz="12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04" name="Google Shape;304;p31"/>
          <p:cNvSpPr txBox="1"/>
          <p:nvPr/>
        </p:nvSpPr>
        <p:spPr>
          <a:xfrm>
            <a:off x="2465538" y="5146619"/>
            <a:ext cx="1012200" cy="619500"/>
          </a:xfrm>
          <a:prstGeom prst="rect">
            <a:avLst/>
          </a:prstGeom>
          <a:solidFill>
            <a:srgbClr val="3C78D8"/>
          </a:solidFill>
          <a:ln>
            <a:noFill/>
          </a:ln>
        </p:spPr>
        <p:txBody>
          <a:bodyPr anchorCtr="0" anchor="ctr" bIns="57150" lIns="57150" spcFirstLastPara="1" rIns="57150" wrap="square" tIns="5715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200" u="none" cap="none" strike="noStrik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rPr>
              <a:t>Budget</a:t>
            </a:r>
            <a:endParaRPr b="1" i="0" sz="12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05" name="Google Shape;305;p31"/>
          <p:cNvSpPr/>
          <p:nvPr/>
        </p:nvSpPr>
        <p:spPr>
          <a:xfrm>
            <a:off x="4163275" y="2919175"/>
            <a:ext cx="1935600" cy="1406100"/>
          </a:xfrm>
          <a:prstGeom prst="roundRect">
            <a:avLst>
              <a:gd fmla="val 10000" name="adj"/>
            </a:avLst>
          </a:prstGeom>
          <a:solidFill>
            <a:srgbClr val="38761D"/>
          </a:solidFill>
          <a:ln cap="flat" cmpd="sng" w="9525">
            <a:solidFill>
              <a:srgbClr val="7564A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lang="en-US" sz="15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Technical Advisory Council</a:t>
            </a:r>
            <a:endParaRPr b="1" sz="1600"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06" name="Google Shape;306;p31"/>
          <p:cNvSpPr txBox="1"/>
          <p:nvPr/>
        </p:nvSpPr>
        <p:spPr>
          <a:xfrm>
            <a:off x="666350" y="1484100"/>
            <a:ext cx="2843400" cy="13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lang="en-US" sz="1900">
                <a:latin typeface="Roboto"/>
                <a:ea typeface="Roboto"/>
                <a:cs typeface="Roboto"/>
                <a:sym typeface="Roboto"/>
              </a:rPr>
              <a:t>Foundation </a:t>
            </a:r>
            <a:r>
              <a:rPr b="1" i="0" lang="en-US" sz="1900" u="none" cap="none" strike="noStrike">
                <a:latin typeface="Roboto"/>
                <a:ea typeface="Roboto"/>
                <a:cs typeface="Roboto"/>
                <a:sym typeface="Roboto"/>
              </a:rPr>
              <a:t>Governance</a:t>
            </a:r>
            <a:endParaRPr b="1" i="0" sz="1900" u="none" cap="none" strike="noStrike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2F2F2F"/>
                </a:solidFill>
                <a:latin typeface="Gill Sans"/>
                <a:ea typeface="Gill Sans"/>
                <a:cs typeface="Gill Sans"/>
                <a:sym typeface="Gill Sans"/>
              </a:rPr>
              <a:t>Funding effort to support hosted technical projects</a:t>
            </a:r>
            <a:endParaRPr b="1" sz="2000"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07" name="Google Shape;307;p31"/>
          <p:cNvSpPr/>
          <p:nvPr/>
        </p:nvSpPr>
        <p:spPr>
          <a:xfrm>
            <a:off x="1268319" y="5124594"/>
            <a:ext cx="1075500" cy="645000"/>
          </a:xfrm>
          <a:prstGeom prst="roundRect">
            <a:avLst>
              <a:gd fmla="val 10000" name="adj"/>
            </a:avLst>
          </a:prstGeom>
          <a:solidFill>
            <a:srgbClr val="3C78D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1" i="0" sz="12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08" name="Google Shape;308;p31"/>
          <p:cNvSpPr txBox="1"/>
          <p:nvPr/>
        </p:nvSpPr>
        <p:spPr>
          <a:xfrm>
            <a:off x="1299817" y="5135855"/>
            <a:ext cx="1012200" cy="622500"/>
          </a:xfrm>
          <a:prstGeom prst="rect">
            <a:avLst/>
          </a:prstGeom>
          <a:solidFill>
            <a:srgbClr val="3C78D8"/>
          </a:solidFill>
          <a:ln>
            <a:noFill/>
          </a:ln>
        </p:spPr>
        <p:txBody>
          <a:bodyPr anchorCtr="0" anchor="ctr" bIns="57150" lIns="57150" spcFirstLastPara="1" rIns="57150" wrap="square" tIns="5715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200" u="none" cap="none" strike="noStrik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rPr>
              <a:t>Strategy</a:t>
            </a:r>
            <a:endParaRPr b="1" i="0" sz="12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09" name="Google Shape;309;p31"/>
          <p:cNvSpPr/>
          <p:nvPr/>
        </p:nvSpPr>
        <p:spPr>
          <a:xfrm>
            <a:off x="5165027" y="4429329"/>
            <a:ext cx="947400" cy="645000"/>
          </a:xfrm>
          <a:prstGeom prst="roundRect">
            <a:avLst>
              <a:gd fmla="val 10000" name="adj"/>
            </a:avLst>
          </a:prstGeom>
          <a:solidFill>
            <a:srgbClr val="4A86E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1" i="0" sz="12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10" name="Google Shape;310;p31"/>
          <p:cNvSpPr txBox="1"/>
          <p:nvPr/>
        </p:nvSpPr>
        <p:spPr>
          <a:xfrm>
            <a:off x="5192775" y="4440589"/>
            <a:ext cx="891900" cy="622500"/>
          </a:xfrm>
          <a:prstGeom prst="rect">
            <a:avLst/>
          </a:prstGeom>
          <a:solidFill>
            <a:srgbClr val="4A86E8"/>
          </a:solidFill>
          <a:ln>
            <a:noFill/>
          </a:ln>
        </p:spPr>
        <p:txBody>
          <a:bodyPr anchorCtr="0" anchor="ctr" bIns="57150" lIns="57150" spcFirstLastPara="1" rIns="57150" wrap="square" tIns="5715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lang="en-US" sz="12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rPr>
              <a:t>Trusted </a:t>
            </a:r>
            <a:endParaRPr b="1" sz="1200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lang="en-US" sz="12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rPr>
              <a:t>AI</a:t>
            </a:r>
            <a:endParaRPr b="1" sz="1200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11" name="Google Shape;311;p31"/>
          <p:cNvSpPr txBox="1"/>
          <p:nvPr/>
        </p:nvSpPr>
        <p:spPr>
          <a:xfrm rot="-5400000">
            <a:off x="283922" y="4884525"/>
            <a:ext cx="1333800" cy="4542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rPr>
              <a:t>Committees</a:t>
            </a:r>
            <a:endParaRPr b="1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12" name="Google Shape;312;p31"/>
          <p:cNvSpPr/>
          <p:nvPr/>
        </p:nvSpPr>
        <p:spPr>
          <a:xfrm>
            <a:off x="4149729" y="4429350"/>
            <a:ext cx="947400" cy="645000"/>
          </a:xfrm>
          <a:prstGeom prst="roundRect">
            <a:avLst>
              <a:gd fmla="val 10000" name="adj"/>
            </a:avLst>
          </a:prstGeom>
          <a:solidFill>
            <a:srgbClr val="4A86E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1" i="0" sz="12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13" name="Google Shape;313;p31"/>
          <p:cNvSpPr txBox="1"/>
          <p:nvPr/>
        </p:nvSpPr>
        <p:spPr>
          <a:xfrm>
            <a:off x="4178784" y="4447714"/>
            <a:ext cx="891900" cy="619500"/>
          </a:xfrm>
          <a:prstGeom prst="rect">
            <a:avLst/>
          </a:prstGeom>
          <a:solidFill>
            <a:srgbClr val="4A86E8"/>
          </a:solidFill>
          <a:ln>
            <a:noFill/>
          </a:ln>
        </p:spPr>
        <p:txBody>
          <a:bodyPr anchorCtr="0" anchor="ctr" bIns="57150" lIns="57150" spcFirstLastPara="1" rIns="57150" wrap="square" tIns="5715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lang="en-US" sz="12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rPr>
              <a:t>ML Workflow &amp; Interop</a:t>
            </a:r>
            <a:endParaRPr b="1" i="0" sz="12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14" name="Google Shape;314;p31"/>
          <p:cNvSpPr txBox="1"/>
          <p:nvPr>
            <p:ph idx="12" type="sldNum"/>
          </p:nvPr>
        </p:nvSpPr>
        <p:spPr>
          <a:xfrm>
            <a:off x="11824339" y="6583680"/>
            <a:ext cx="367800" cy="2742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15" name="Google Shape;315;p31"/>
          <p:cNvSpPr txBox="1"/>
          <p:nvPr/>
        </p:nvSpPr>
        <p:spPr>
          <a:xfrm>
            <a:off x="4092875" y="1491825"/>
            <a:ext cx="2033100" cy="13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lang="en-US" sz="1900">
                <a:latin typeface="Roboto"/>
                <a:ea typeface="Roboto"/>
                <a:cs typeface="Roboto"/>
                <a:sym typeface="Roboto"/>
              </a:rPr>
              <a:t>Technical Coordination, New Initiatives</a:t>
            </a:r>
            <a:endParaRPr b="1" i="0" sz="1900" u="none" cap="none" strike="noStrike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16" name="Google Shape;316;p31"/>
          <p:cNvSpPr txBox="1"/>
          <p:nvPr/>
        </p:nvSpPr>
        <p:spPr>
          <a:xfrm>
            <a:off x="6741100" y="1508700"/>
            <a:ext cx="4974900" cy="13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lang="en-US" sz="1900">
                <a:latin typeface="Roboto"/>
                <a:ea typeface="Roboto"/>
                <a:cs typeface="Roboto"/>
                <a:sym typeface="Roboto"/>
              </a:rPr>
              <a:t>Hosted Projects</a:t>
            </a:r>
            <a:endParaRPr b="1" i="0" sz="1900" u="none" cap="none" strike="noStrike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2F2F2F"/>
                </a:solidFill>
                <a:latin typeface="Gill Sans"/>
                <a:ea typeface="Gill Sans"/>
                <a:cs typeface="Gill Sans"/>
                <a:sym typeface="Gill Sans"/>
              </a:rPr>
              <a:t>Projects have their own independent technical governance</a:t>
            </a:r>
            <a:endParaRPr b="1" sz="2000"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17" name="Google Shape;317;p31"/>
          <p:cNvSpPr txBox="1"/>
          <p:nvPr>
            <p:ph type="title"/>
          </p:nvPr>
        </p:nvSpPr>
        <p:spPr>
          <a:xfrm>
            <a:off x="624840" y="365126"/>
            <a:ext cx="10933800" cy="93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Structure and Governance</a:t>
            </a:r>
            <a:endParaRPr/>
          </a:p>
        </p:txBody>
      </p:sp>
      <p:sp>
        <p:nvSpPr>
          <p:cNvPr id="318" name="Google Shape;318;p31"/>
          <p:cNvSpPr/>
          <p:nvPr/>
        </p:nvSpPr>
        <p:spPr>
          <a:xfrm>
            <a:off x="4149727" y="5122604"/>
            <a:ext cx="947400" cy="645000"/>
          </a:xfrm>
          <a:prstGeom prst="roundRect">
            <a:avLst>
              <a:gd fmla="val 10000" name="adj"/>
            </a:avLst>
          </a:prstGeom>
          <a:solidFill>
            <a:srgbClr val="4A86E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1" i="0" sz="12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19" name="Google Shape;319;p31"/>
          <p:cNvSpPr txBox="1"/>
          <p:nvPr/>
        </p:nvSpPr>
        <p:spPr>
          <a:xfrm>
            <a:off x="4177475" y="5133864"/>
            <a:ext cx="891900" cy="622500"/>
          </a:xfrm>
          <a:prstGeom prst="rect">
            <a:avLst/>
          </a:prstGeom>
          <a:solidFill>
            <a:srgbClr val="4A86E8"/>
          </a:solidFill>
          <a:ln>
            <a:noFill/>
          </a:ln>
        </p:spPr>
        <p:txBody>
          <a:bodyPr anchorCtr="0" anchor="ctr" bIns="57150" lIns="57150" spcFirstLastPara="1" rIns="57150" wrap="square" tIns="5715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lang="en-US" sz="12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rPr>
              <a:t>BI &amp; AI</a:t>
            </a:r>
            <a:endParaRPr b="1" sz="1200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320" name="Google Shape;320;p31"/>
          <p:cNvPicPr preferRelativeResize="0"/>
          <p:nvPr/>
        </p:nvPicPr>
        <p:blipFill rotWithShape="1">
          <a:blip r:embed="rId3">
            <a:alphaModFix/>
          </a:blip>
          <a:srcRect b="69817" l="0" r="0" t="6102"/>
          <a:stretch/>
        </p:blipFill>
        <p:spPr>
          <a:xfrm>
            <a:off x="6683625" y="2919175"/>
            <a:ext cx="5089851" cy="746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Google Shape;321;p31"/>
          <p:cNvPicPr preferRelativeResize="0"/>
          <p:nvPr/>
        </p:nvPicPr>
        <p:blipFill rotWithShape="1">
          <a:blip r:embed="rId3">
            <a:alphaModFix/>
          </a:blip>
          <a:srcRect b="0" l="0" r="0" t="36832"/>
          <a:stretch/>
        </p:blipFill>
        <p:spPr>
          <a:xfrm>
            <a:off x="6683625" y="3620025"/>
            <a:ext cx="5089851" cy="1958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32"/>
          <p:cNvSpPr txBox="1"/>
          <p:nvPr/>
        </p:nvSpPr>
        <p:spPr>
          <a:xfrm>
            <a:off x="11824339" y="6583680"/>
            <a:ext cx="367800" cy="27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100">
                <a:solidFill>
                  <a:srgbClr val="2F2F2F"/>
                </a:solidFill>
                <a:latin typeface="Gill Sans"/>
                <a:ea typeface="Gill Sans"/>
                <a:cs typeface="Gill Sans"/>
                <a:sym typeface="Gill Sans"/>
              </a:rPr>
              <a:t>‹#›</a:t>
            </a:fld>
            <a:endParaRPr sz="1100">
              <a:solidFill>
                <a:srgbClr val="2F2F2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28" name="Google Shape;328;p32"/>
          <p:cNvSpPr/>
          <p:nvPr/>
        </p:nvSpPr>
        <p:spPr>
          <a:xfrm>
            <a:off x="460580" y="1933124"/>
            <a:ext cx="1812900" cy="2580000"/>
          </a:xfrm>
          <a:prstGeom prst="rect">
            <a:avLst/>
          </a:prstGeom>
          <a:solidFill>
            <a:srgbClr val="168FDF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29" name="Google Shape;329;p32"/>
          <p:cNvSpPr/>
          <p:nvPr/>
        </p:nvSpPr>
        <p:spPr>
          <a:xfrm>
            <a:off x="406625" y="1977217"/>
            <a:ext cx="1812900" cy="24822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168FD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30" name="Google Shape;330;p32"/>
          <p:cNvSpPr/>
          <p:nvPr/>
        </p:nvSpPr>
        <p:spPr>
          <a:xfrm>
            <a:off x="509946" y="2082683"/>
            <a:ext cx="1620600" cy="1987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200">
                <a:latin typeface="Proxima Nova"/>
                <a:ea typeface="Proxima Nova"/>
                <a:cs typeface="Proxima Nova"/>
                <a:sym typeface="Proxima Nova"/>
              </a:rPr>
              <a:t>Provide an neutral environment and an open governance that fosters collaboration and cross-pollination </a:t>
            </a:r>
            <a:r>
              <a:rPr lang="en-US" sz="1200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across projects and communities</a:t>
            </a:r>
            <a:endParaRPr sz="12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31" name="Google Shape;331;p32"/>
          <p:cNvSpPr/>
          <p:nvPr/>
        </p:nvSpPr>
        <p:spPr>
          <a:xfrm>
            <a:off x="509870" y="1254876"/>
            <a:ext cx="1620600" cy="868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500">
                <a:latin typeface="Roboto"/>
                <a:ea typeface="Roboto"/>
                <a:cs typeface="Roboto"/>
                <a:sym typeface="Roboto"/>
              </a:rPr>
              <a:t>Neutral Environment</a:t>
            </a:r>
            <a:endParaRPr sz="15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32" name="Google Shape;332;p32"/>
          <p:cNvSpPr/>
          <p:nvPr/>
        </p:nvSpPr>
        <p:spPr>
          <a:xfrm>
            <a:off x="2362309" y="1933124"/>
            <a:ext cx="1812900" cy="2580000"/>
          </a:xfrm>
          <a:prstGeom prst="rect">
            <a:avLst/>
          </a:prstGeom>
          <a:solidFill>
            <a:srgbClr val="168FDF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33" name="Google Shape;333;p32"/>
          <p:cNvSpPr/>
          <p:nvPr/>
        </p:nvSpPr>
        <p:spPr>
          <a:xfrm>
            <a:off x="2308330" y="1977218"/>
            <a:ext cx="1812900" cy="24780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168FD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34" name="Google Shape;334;p32"/>
          <p:cNvSpPr/>
          <p:nvPr/>
        </p:nvSpPr>
        <p:spPr>
          <a:xfrm>
            <a:off x="2411657" y="2082686"/>
            <a:ext cx="1620600" cy="21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Proxima Nova"/>
                <a:ea typeface="Proxima Nova"/>
                <a:cs typeface="Proxima Nova"/>
                <a:sym typeface="Proxima Nova"/>
              </a:rPr>
              <a:t>Increase efforts to harmonize AI/ML/DL open source projects and reduce fragmentation; </a:t>
            </a:r>
            <a:endParaRPr sz="12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Proxima Nova"/>
                <a:ea typeface="Proxima Nova"/>
                <a:cs typeface="Proxima Nova"/>
                <a:sym typeface="Proxima Nova"/>
              </a:rPr>
              <a:t>increase interoperability among technical projects</a:t>
            </a:r>
            <a:endParaRPr sz="12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endParaRPr sz="12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35" name="Google Shape;335;p32"/>
          <p:cNvSpPr/>
          <p:nvPr/>
        </p:nvSpPr>
        <p:spPr>
          <a:xfrm>
            <a:off x="2411591" y="1254876"/>
            <a:ext cx="1620600" cy="868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500">
                <a:latin typeface="Roboto"/>
                <a:ea typeface="Roboto"/>
                <a:cs typeface="Roboto"/>
                <a:sym typeface="Roboto"/>
              </a:rPr>
              <a:t>Harmonization, Interoperability </a:t>
            </a:r>
            <a:endParaRPr sz="15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36" name="Google Shape;336;p32"/>
          <p:cNvSpPr/>
          <p:nvPr/>
        </p:nvSpPr>
        <p:spPr>
          <a:xfrm>
            <a:off x="4264022" y="1933124"/>
            <a:ext cx="1812900" cy="2580000"/>
          </a:xfrm>
          <a:prstGeom prst="rect">
            <a:avLst/>
          </a:prstGeom>
          <a:solidFill>
            <a:srgbClr val="168FDF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37" name="Google Shape;337;p32"/>
          <p:cNvSpPr/>
          <p:nvPr/>
        </p:nvSpPr>
        <p:spPr>
          <a:xfrm>
            <a:off x="4210043" y="1977218"/>
            <a:ext cx="1812900" cy="24687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168FD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38" name="Google Shape;338;p32"/>
          <p:cNvSpPr/>
          <p:nvPr/>
        </p:nvSpPr>
        <p:spPr>
          <a:xfrm>
            <a:off x="4313368" y="2082685"/>
            <a:ext cx="1620600" cy="20016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Become the home of open source trusted and responsible AI, both at the level of technical projects and also at the level of principles and guidelines</a:t>
            </a:r>
            <a:endParaRPr sz="12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39" name="Google Shape;339;p32"/>
          <p:cNvSpPr/>
          <p:nvPr/>
        </p:nvSpPr>
        <p:spPr>
          <a:xfrm>
            <a:off x="4313312" y="1254876"/>
            <a:ext cx="1620600" cy="868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500">
                <a:latin typeface="Roboto"/>
                <a:ea typeface="Roboto"/>
                <a:cs typeface="Roboto"/>
                <a:sym typeface="Roboto"/>
              </a:rPr>
              <a:t>Trusted and Responsible AI</a:t>
            </a:r>
            <a:endParaRPr b="1" sz="15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40" name="Google Shape;340;p32"/>
          <p:cNvSpPr/>
          <p:nvPr/>
        </p:nvSpPr>
        <p:spPr>
          <a:xfrm>
            <a:off x="6165745" y="1933124"/>
            <a:ext cx="1812900" cy="2580000"/>
          </a:xfrm>
          <a:prstGeom prst="rect">
            <a:avLst/>
          </a:prstGeom>
          <a:solidFill>
            <a:srgbClr val="168FDF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41" name="Google Shape;341;p32"/>
          <p:cNvSpPr/>
          <p:nvPr/>
        </p:nvSpPr>
        <p:spPr>
          <a:xfrm>
            <a:off x="6111780" y="1977218"/>
            <a:ext cx="1812900" cy="24600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168FD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42" name="Google Shape;342;p32"/>
          <p:cNvSpPr/>
          <p:nvPr/>
        </p:nvSpPr>
        <p:spPr>
          <a:xfrm>
            <a:off x="6234903" y="2068809"/>
            <a:ext cx="1620600" cy="19647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highlight>
                  <a:srgbClr val="FFFFFF"/>
                </a:highlight>
                <a:latin typeface="Proxima Nova"/>
                <a:ea typeface="Proxima Nova"/>
                <a:cs typeface="Proxima Nova"/>
                <a:sym typeface="Proxima Nova"/>
              </a:rPr>
              <a:t>Develop the only vendor neutral, open source standards to enable best practices for data governance, connectivity, business intelligence, and analytics.</a:t>
            </a:r>
            <a:endParaRPr sz="1200">
              <a:highlight>
                <a:srgbClr val="FFFFFF"/>
              </a:highlight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43" name="Google Shape;343;p32"/>
          <p:cNvSpPr/>
          <p:nvPr/>
        </p:nvSpPr>
        <p:spPr>
          <a:xfrm>
            <a:off x="6215033" y="1254876"/>
            <a:ext cx="1620600" cy="868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500">
                <a:latin typeface="Roboto"/>
                <a:ea typeface="Roboto"/>
                <a:cs typeface="Roboto"/>
                <a:sym typeface="Roboto"/>
              </a:rPr>
              <a:t>Data</a:t>
            </a:r>
            <a:endParaRPr sz="15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44" name="Google Shape;344;p32"/>
          <p:cNvSpPr/>
          <p:nvPr/>
        </p:nvSpPr>
        <p:spPr>
          <a:xfrm>
            <a:off x="8067468" y="1933124"/>
            <a:ext cx="1812900" cy="2580000"/>
          </a:xfrm>
          <a:prstGeom prst="rect">
            <a:avLst/>
          </a:prstGeom>
          <a:solidFill>
            <a:srgbClr val="168FDF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45" name="Google Shape;345;p32"/>
          <p:cNvSpPr/>
          <p:nvPr/>
        </p:nvSpPr>
        <p:spPr>
          <a:xfrm>
            <a:off x="8013492" y="1977218"/>
            <a:ext cx="1812900" cy="24555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168FD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46" name="Google Shape;346;p32"/>
          <p:cNvSpPr/>
          <p:nvPr/>
        </p:nvSpPr>
        <p:spPr>
          <a:xfrm>
            <a:off x="8116755" y="1254876"/>
            <a:ext cx="1620600" cy="868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500">
                <a:latin typeface="Roboto"/>
                <a:ea typeface="Roboto"/>
                <a:cs typeface="Roboto"/>
                <a:sym typeface="Roboto"/>
              </a:rPr>
              <a:t>Model </a:t>
            </a:r>
            <a:r>
              <a:rPr b="1" lang="en-US" sz="1500">
                <a:latin typeface="Roboto"/>
                <a:ea typeface="Roboto"/>
                <a:cs typeface="Roboto"/>
                <a:sym typeface="Roboto"/>
              </a:rPr>
              <a:t>Marketplace</a:t>
            </a:r>
            <a:endParaRPr sz="15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47" name="Google Shape;347;p32"/>
          <p:cNvSpPr/>
          <p:nvPr/>
        </p:nvSpPr>
        <p:spPr>
          <a:xfrm>
            <a:off x="8080610" y="2085444"/>
            <a:ext cx="1620600" cy="19647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Proxima Nova"/>
                <a:ea typeface="Proxima Nova"/>
                <a:cs typeface="Proxima Nova"/>
                <a:sym typeface="Proxima Nova"/>
              </a:rPr>
              <a:t>Host open source models and provide supporting tools; publish best practices; offer a marketplace for AI/ML/DL models</a:t>
            </a:r>
            <a:endParaRPr sz="12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48" name="Google Shape;348;p32"/>
          <p:cNvSpPr/>
          <p:nvPr/>
        </p:nvSpPr>
        <p:spPr>
          <a:xfrm>
            <a:off x="1186982" y="4584835"/>
            <a:ext cx="360000" cy="305700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168FD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434343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49" name="Google Shape;349;p32"/>
          <p:cNvSpPr/>
          <p:nvPr/>
        </p:nvSpPr>
        <p:spPr>
          <a:xfrm>
            <a:off x="3034721" y="4508690"/>
            <a:ext cx="360000" cy="305700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168FD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434343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50" name="Google Shape;350;p32"/>
          <p:cNvSpPr/>
          <p:nvPr/>
        </p:nvSpPr>
        <p:spPr>
          <a:xfrm>
            <a:off x="4990419" y="4488645"/>
            <a:ext cx="360000" cy="305700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168FD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434343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51" name="Google Shape;351;p32"/>
          <p:cNvSpPr/>
          <p:nvPr/>
        </p:nvSpPr>
        <p:spPr>
          <a:xfrm>
            <a:off x="6845456" y="4495242"/>
            <a:ext cx="360000" cy="305700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168FD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434343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52" name="Google Shape;352;p32"/>
          <p:cNvSpPr/>
          <p:nvPr/>
        </p:nvSpPr>
        <p:spPr>
          <a:xfrm>
            <a:off x="8747098" y="4488645"/>
            <a:ext cx="360000" cy="305700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168FD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434343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53" name="Google Shape;353;p32"/>
          <p:cNvSpPr txBox="1"/>
          <p:nvPr/>
        </p:nvSpPr>
        <p:spPr>
          <a:xfrm>
            <a:off x="624840" y="365126"/>
            <a:ext cx="10933800" cy="93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168FDF"/>
                </a:solidFill>
                <a:latin typeface="Gill Sans"/>
                <a:ea typeface="Gill Sans"/>
                <a:cs typeface="Gill Sans"/>
                <a:sym typeface="Gill Sans"/>
              </a:rPr>
              <a:t>Major Efforts</a:t>
            </a:r>
            <a:endParaRPr sz="3600">
              <a:solidFill>
                <a:srgbClr val="168FD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54" name="Google Shape;354;p32"/>
          <p:cNvSpPr/>
          <p:nvPr/>
        </p:nvSpPr>
        <p:spPr>
          <a:xfrm>
            <a:off x="9972468" y="1933124"/>
            <a:ext cx="1812900" cy="2580000"/>
          </a:xfrm>
          <a:prstGeom prst="rect">
            <a:avLst/>
          </a:prstGeom>
          <a:solidFill>
            <a:srgbClr val="168FDF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55" name="Google Shape;355;p32"/>
          <p:cNvSpPr/>
          <p:nvPr/>
        </p:nvSpPr>
        <p:spPr>
          <a:xfrm>
            <a:off x="9918492" y="1977218"/>
            <a:ext cx="1812900" cy="24555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168FD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56" name="Google Shape;356;p32"/>
          <p:cNvSpPr/>
          <p:nvPr/>
        </p:nvSpPr>
        <p:spPr>
          <a:xfrm>
            <a:off x="10021755" y="1254876"/>
            <a:ext cx="1620600" cy="868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500">
                <a:latin typeface="Roboto"/>
                <a:ea typeface="Roboto"/>
                <a:cs typeface="Roboto"/>
                <a:sym typeface="Roboto"/>
              </a:rPr>
              <a:t>Funding and Awareness </a:t>
            </a:r>
            <a:endParaRPr sz="15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57" name="Google Shape;357;p32"/>
          <p:cNvSpPr/>
          <p:nvPr/>
        </p:nvSpPr>
        <p:spPr>
          <a:xfrm>
            <a:off x="9985610" y="2085444"/>
            <a:ext cx="1620600" cy="19647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Proxima Nova"/>
                <a:ea typeface="Proxima Nova"/>
                <a:cs typeface="Proxima Nova"/>
                <a:sym typeface="Proxima Nova"/>
              </a:rPr>
              <a:t>Provide a funding model for key projects</a:t>
            </a:r>
            <a:endParaRPr sz="12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Proxima Nova"/>
                <a:ea typeface="Proxima Nova"/>
                <a:cs typeface="Proxima Nova"/>
                <a:sym typeface="Proxima Nova"/>
              </a:rPr>
              <a:t>Increase awareness via a number of marketing and outreach activities</a:t>
            </a:r>
            <a:endParaRPr sz="12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Proxima Nova"/>
                <a:ea typeface="Proxima Nova"/>
                <a:cs typeface="Proxima Nova"/>
                <a:sym typeface="Proxima Nova"/>
              </a:rPr>
              <a:t>Training courses published in edX</a:t>
            </a:r>
            <a:endParaRPr sz="12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58" name="Google Shape;358;p32"/>
          <p:cNvSpPr/>
          <p:nvPr/>
        </p:nvSpPr>
        <p:spPr>
          <a:xfrm>
            <a:off x="10652098" y="4488645"/>
            <a:ext cx="360000" cy="305700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168FD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434343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59" name="Google Shape;359;p32"/>
          <p:cNvSpPr/>
          <p:nvPr/>
        </p:nvSpPr>
        <p:spPr>
          <a:xfrm>
            <a:off x="460575" y="4764950"/>
            <a:ext cx="1669800" cy="1321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300">
                <a:latin typeface="Proxima Nova"/>
                <a:ea typeface="Proxima Nova"/>
                <a:cs typeface="Proxima Nova"/>
                <a:sym typeface="Proxima Nova"/>
              </a:rPr>
              <a:t>Vendol neutral</a:t>
            </a:r>
            <a:endParaRPr b="1" sz="13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300">
                <a:solidFill>
                  <a:srgbClr val="168FDF"/>
                </a:solidFill>
                <a:latin typeface="Proxima Nova"/>
                <a:ea typeface="Proxima Nova"/>
                <a:cs typeface="Proxima Nova"/>
                <a:sym typeface="Proxima Nova"/>
              </a:rPr>
              <a:t>#</a:t>
            </a:r>
            <a:endParaRPr b="1" sz="1300">
              <a:solidFill>
                <a:srgbClr val="168FDF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300">
                <a:latin typeface="Proxima Nova"/>
                <a:ea typeface="Proxima Nova"/>
                <a:cs typeface="Proxima Nova"/>
                <a:sym typeface="Proxima Nova"/>
              </a:rPr>
              <a:t>Not-for profit</a:t>
            </a:r>
            <a:endParaRPr b="1" sz="13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300">
                <a:solidFill>
                  <a:srgbClr val="168FDF"/>
                </a:solidFill>
                <a:latin typeface="Proxima Nova"/>
                <a:ea typeface="Proxima Nova"/>
                <a:cs typeface="Proxima Nova"/>
                <a:sym typeface="Proxima Nova"/>
              </a:rPr>
              <a:t>#</a:t>
            </a:r>
            <a:endParaRPr b="1" sz="13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300">
                <a:latin typeface="Proxima Nova"/>
                <a:ea typeface="Proxima Nova"/>
                <a:cs typeface="Proxima Nova"/>
                <a:sym typeface="Proxima Nova"/>
              </a:rPr>
              <a:t>Open governance</a:t>
            </a:r>
            <a:endParaRPr b="1" sz="13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300">
                <a:solidFill>
                  <a:srgbClr val="168FDF"/>
                </a:solidFill>
                <a:latin typeface="Proxima Nova"/>
                <a:ea typeface="Proxima Nova"/>
                <a:cs typeface="Proxima Nova"/>
                <a:sym typeface="Proxima Nova"/>
              </a:rPr>
              <a:t>#</a:t>
            </a:r>
            <a:endParaRPr b="1" sz="13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300">
                <a:latin typeface="Proxima Nova"/>
                <a:ea typeface="Proxima Nova"/>
                <a:cs typeface="Proxima Nova"/>
                <a:sym typeface="Proxima Nova"/>
              </a:rPr>
              <a:t>IP clarity </a:t>
            </a:r>
            <a:endParaRPr b="1" sz="13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60" name="Google Shape;360;p32"/>
          <p:cNvSpPr/>
          <p:nvPr/>
        </p:nvSpPr>
        <p:spPr>
          <a:xfrm>
            <a:off x="2362300" y="4776725"/>
            <a:ext cx="1669800" cy="1321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300">
                <a:latin typeface="Proxima Nova"/>
                <a:ea typeface="Proxima Nova"/>
                <a:cs typeface="Proxima Nova"/>
                <a:sym typeface="Proxima Nova"/>
              </a:rPr>
              <a:t>TAC</a:t>
            </a:r>
            <a:endParaRPr b="1" sz="13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300">
                <a:latin typeface="Proxima Nova"/>
                <a:ea typeface="Proxima Nova"/>
                <a:cs typeface="Proxima Nova"/>
                <a:sym typeface="Proxima Nova"/>
              </a:rPr>
              <a:t>ML Workflow &amp; Interop</a:t>
            </a:r>
            <a:endParaRPr b="1" sz="13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300">
                <a:solidFill>
                  <a:srgbClr val="168FDF"/>
                </a:solidFill>
                <a:latin typeface="Proxima Nova"/>
                <a:ea typeface="Proxima Nova"/>
                <a:cs typeface="Proxima Nova"/>
                <a:sym typeface="Proxima Nova"/>
              </a:rPr>
              <a:t>#</a:t>
            </a:r>
            <a:endParaRPr b="1" sz="13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300">
                <a:latin typeface="Proxima Nova"/>
                <a:ea typeface="Proxima Nova"/>
                <a:cs typeface="Proxima Nova"/>
                <a:sym typeface="Proxima Nova"/>
              </a:rPr>
              <a:t>Cross Foundation Collaboration</a:t>
            </a:r>
            <a:endParaRPr b="1" sz="13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300">
                <a:solidFill>
                  <a:srgbClr val="168FDF"/>
                </a:solidFill>
                <a:latin typeface="Proxima Nova"/>
                <a:ea typeface="Proxima Nova"/>
                <a:cs typeface="Proxima Nova"/>
                <a:sym typeface="Proxima Nova"/>
              </a:rPr>
              <a:t>#</a:t>
            </a:r>
            <a:endParaRPr b="1" sz="13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300">
                <a:latin typeface="Proxima Nova"/>
                <a:ea typeface="Proxima Nova"/>
                <a:cs typeface="Proxima Nova"/>
                <a:sym typeface="Proxima Nova"/>
              </a:rPr>
              <a:t>Integration efforts</a:t>
            </a:r>
            <a:endParaRPr b="1" sz="13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61" name="Google Shape;361;p32"/>
          <p:cNvSpPr/>
          <p:nvPr/>
        </p:nvSpPr>
        <p:spPr>
          <a:xfrm>
            <a:off x="4285175" y="4776725"/>
            <a:ext cx="1669800" cy="1321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300">
                <a:latin typeface="Proxima Nova"/>
                <a:ea typeface="Proxima Nova"/>
                <a:cs typeface="Proxima Nova"/>
                <a:sym typeface="Proxima Nova"/>
              </a:rPr>
              <a:t>Trusted AI Committee</a:t>
            </a:r>
            <a:endParaRPr b="1" sz="13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300">
                <a:solidFill>
                  <a:srgbClr val="168FDF"/>
                </a:solidFill>
                <a:latin typeface="Proxima Nova"/>
                <a:ea typeface="Proxima Nova"/>
                <a:cs typeface="Proxima Nova"/>
                <a:sym typeface="Proxima Nova"/>
              </a:rPr>
              <a:t>#</a:t>
            </a:r>
            <a:endParaRPr b="1" sz="13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300">
                <a:latin typeface="Proxima Nova"/>
                <a:ea typeface="Proxima Nova"/>
                <a:cs typeface="Proxima Nova"/>
                <a:sym typeface="Proxima Nova"/>
              </a:rPr>
              <a:t>3 Core Projects</a:t>
            </a:r>
            <a:endParaRPr b="1" sz="13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300">
                <a:solidFill>
                  <a:srgbClr val="168FDF"/>
                </a:solidFill>
                <a:latin typeface="Proxima Nova"/>
                <a:ea typeface="Proxima Nova"/>
                <a:cs typeface="Proxima Nova"/>
                <a:sym typeface="Proxima Nova"/>
              </a:rPr>
              <a:t>#</a:t>
            </a:r>
            <a:endParaRPr b="1" sz="13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300">
                <a:latin typeface="Proxima Nova"/>
                <a:ea typeface="Proxima Nova"/>
                <a:cs typeface="Proxima Nova"/>
                <a:sym typeface="Proxima Nova"/>
              </a:rPr>
              <a:t>edX Training</a:t>
            </a:r>
            <a:endParaRPr b="1" sz="13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62" name="Google Shape;362;p32"/>
          <p:cNvSpPr/>
          <p:nvPr/>
        </p:nvSpPr>
        <p:spPr>
          <a:xfrm>
            <a:off x="8093863" y="4764950"/>
            <a:ext cx="1669800" cy="1321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300">
                <a:latin typeface="Proxima Nova"/>
                <a:ea typeface="Proxima Nova"/>
                <a:cs typeface="Proxima Nova"/>
                <a:sym typeface="Proxima Nova"/>
              </a:rPr>
              <a:t>Open Source Model marketplace</a:t>
            </a:r>
            <a:endParaRPr b="1" sz="13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63" name="Google Shape;363;p32"/>
          <p:cNvSpPr/>
          <p:nvPr/>
        </p:nvSpPr>
        <p:spPr>
          <a:xfrm>
            <a:off x="6213863" y="4764950"/>
            <a:ext cx="1669800" cy="1321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300">
                <a:latin typeface="Proxima Nova"/>
                <a:ea typeface="Proxima Nova"/>
                <a:cs typeface="Proxima Nova"/>
                <a:sym typeface="Proxima Nova"/>
              </a:rPr>
              <a:t>BI &amp; AI Committee</a:t>
            </a:r>
            <a:endParaRPr b="1" sz="13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300">
                <a:solidFill>
                  <a:srgbClr val="168FDF"/>
                </a:solidFill>
                <a:latin typeface="Proxima Nova"/>
                <a:ea typeface="Proxima Nova"/>
                <a:cs typeface="Proxima Nova"/>
                <a:sym typeface="Proxima Nova"/>
              </a:rPr>
              <a:t>#</a:t>
            </a:r>
            <a:endParaRPr b="1" sz="13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300">
                <a:latin typeface="Proxima Nova"/>
                <a:ea typeface="Proxima Nova"/>
                <a:cs typeface="Proxima Nova"/>
                <a:sym typeface="Proxima Nova"/>
              </a:rPr>
              <a:t>Large number of Data hosted projects</a:t>
            </a:r>
            <a:endParaRPr b="1" sz="13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64" name="Google Shape;364;p32"/>
          <p:cNvSpPr/>
          <p:nvPr/>
        </p:nvSpPr>
        <p:spPr>
          <a:xfrm>
            <a:off x="10018800" y="4764950"/>
            <a:ext cx="1669800" cy="18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300">
                <a:latin typeface="Proxima Nova"/>
                <a:ea typeface="Proxima Nova"/>
                <a:cs typeface="Proxima Nova"/>
                <a:sym typeface="Proxima Nova"/>
              </a:rPr>
              <a:t>Funding model</a:t>
            </a:r>
            <a:endParaRPr b="1" sz="13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300">
                <a:solidFill>
                  <a:srgbClr val="168FDF"/>
                </a:solidFill>
                <a:latin typeface="Proxima Nova"/>
                <a:ea typeface="Proxima Nova"/>
                <a:cs typeface="Proxima Nova"/>
                <a:sym typeface="Proxima Nova"/>
              </a:rPr>
              <a:t>#</a:t>
            </a:r>
            <a:endParaRPr b="1" sz="13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300">
                <a:latin typeface="Proxima Nova"/>
                <a:ea typeface="Proxima Nova"/>
                <a:cs typeface="Proxima Nova"/>
                <a:sym typeface="Proxima Nova"/>
              </a:rPr>
              <a:t>LF AI &amp; Data Days, LF AI &amp; Data Summit</a:t>
            </a:r>
            <a:endParaRPr b="1" sz="13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300">
                <a:solidFill>
                  <a:srgbClr val="168FDF"/>
                </a:solidFill>
                <a:latin typeface="Proxima Nova"/>
                <a:ea typeface="Proxima Nova"/>
                <a:cs typeface="Proxima Nova"/>
                <a:sym typeface="Proxima Nova"/>
              </a:rPr>
              <a:t>#</a:t>
            </a:r>
            <a:endParaRPr b="1" sz="13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300">
                <a:latin typeface="Proxima Nova"/>
                <a:ea typeface="Proxima Nova"/>
                <a:cs typeface="Proxima Nova"/>
                <a:sym typeface="Proxima Nova"/>
              </a:rPr>
              <a:t>Services: Marketing, Legal, Events and PM</a:t>
            </a:r>
            <a:endParaRPr b="1" sz="13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65" name="Google Shape;365;p32"/>
          <p:cNvSpPr txBox="1"/>
          <p:nvPr>
            <p:ph idx="12" type="sldNum"/>
          </p:nvPr>
        </p:nvSpPr>
        <p:spPr>
          <a:xfrm>
            <a:off x="11824339" y="6583680"/>
            <a:ext cx="367800" cy="2742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33"/>
          <p:cNvSpPr txBox="1"/>
          <p:nvPr/>
        </p:nvSpPr>
        <p:spPr>
          <a:xfrm>
            <a:off x="11824339" y="6583680"/>
            <a:ext cx="367800" cy="27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100">
                <a:solidFill>
                  <a:srgbClr val="2F2F2F"/>
                </a:solidFill>
                <a:latin typeface="Gill Sans"/>
                <a:ea typeface="Gill Sans"/>
                <a:cs typeface="Gill Sans"/>
                <a:sym typeface="Gill Sans"/>
              </a:rPr>
              <a:t>‹#›</a:t>
            </a:fld>
            <a:endParaRPr sz="1100">
              <a:solidFill>
                <a:srgbClr val="2F2F2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72" name="Google Shape;372;p33"/>
          <p:cNvSpPr txBox="1"/>
          <p:nvPr>
            <p:ph idx="4294967295" type="title"/>
          </p:nvPr>
        </p:nvSpPr>
        <p:spPr>
          <a:xfrm>
            <a:off x="624840" y="365126"/>
            <a:ext cx="10933800" cy="93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Members</a:t>
            </a:r>
            <a:endParaRPr sz="1600"/>
          </a:p>
        </p:txBody>
      </p:sp>
      <p:sp>
        <p:nvSpPr>
          <p:cNvPr id="373" name="Google Shape;373;p33"/>
          <p:cNvSpPr txBox="1"/>
          <p:nvPr>
            <p:ph idx="12" type="sldNum"/>
          </p:nvPr>
        </p:nvSpPr>
        <p:spPr>
          <a:xfrm>
            <a:off x="11824339" y="6583680"/>
            <a:ext cx="367800" cy="2742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374" name="Google Shape;374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17315" y="1224625"/>
            <a:ext cx="7902151" cy="168729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5" name="Google Shape;375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73700" y="3173203"/>
            <a:ext cx="7989399" cy="1673593"/>
          </a:xfrm>
          <a:prstGeom prst="rect">
            <a:avLst/>
          </a:prstGeom>
          <a:noFill/>
          <a:ln>
            <a:noFill/>
          </a:ln>
        </p:spPr>
      </p:pic>
      <p:pic>
        <p:nvPicPr>
          <p:cNvPr id="376" name="Google Shape;376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873700" y="5108081"/>
            <a:ext cx="7989399" cy="1673593"/>
          </a:xfrm>
          <a:prstGeom prst="rect">
            <a:avLst/>
          </a:prstGeom>
          <a:noFill/>
          <a:ln>
            <a:noFill/>
          </a:ln>
        </p:spPr>
      </p:pic>
      <p:sp>
        <p:nvSpPr>
          <p:cNvPr id="377" name="Google Shape;377;p33"/>
          <p:cNvSpPr txBox="1"/>
          <p:nvPr/>
        </p:nvSpPr>
        <p:spPr>
          <a:xfrm>
            <a:off x="985450" y="1765000"/>
            <a:ext cx="1297200" cy="714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168FDF"/>
                </a:solidFill>
                <a:latin typeface="Gill Sans"/>
                <a:ea typeface="Gill Sans"/>
                <a:cs typeface="Gill Sans"/>
                <a:sym typeface="Gill Sans"/>
              </a:rPr>
              <a:t>Premier</a:t>
            </a:r>
            <a:endParaRPr>
              <a:solidFill>
                <a:srgbClr val="168FD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78" name="Google Shape;378;p33"/>
          <p:cNvSpPr txBox="1"/>
          <p:nvPr/>
        </p:nvSpPr>
        <p:spPr>
          <a:xfrm>
            <a:off x="985450" y="3735550"/>
            <a:ext cx="1297200" cy="714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168FDF"/>
                </a:solidFill>
                <a:latin typeface="Gill Sans"/>
                <a:ea typeface="Gill Sans"/>
                <a:cs typeface="Gill Sans"/>
                <a:sym typeface="Gill Sans"/>
              </a:rPr>
              <a:t>General</a:t>
            </a:r>
            <a:endParaRPr>
              <a:solidFill>
                <a:srgbClr val="168FD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79" name="Google Shape;379;p33"/>
          <p:cNvSpPr txBox="1"/>
          <p:nvPr/>
        </p:nvSpPr>
        <p:spPr>
          <a:xfrm>
            <a:off x="985450" y="5642325"/>
            <a:ext cx="1297200" cy="714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168FDF"/>
                </a:solidFill>
                <a:latin typeface="Gill Sans"/>
                <a:ea typeface="Gill Sans"/>
                <a:cs typeface="Gill Sans"/>
                <a:sym typeface="Gill Sans"/>
              </a:rPr>
              <a:t>Associate</a:t>
            </a:r>
            <a:endParaRPr>
              <a:solidFill>
                <a:srgbClr val="168FD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80" name="Google Shape;380;p33"/>
          <p:cNvSpPr/>
          <p:nvPr/>
        </p:nvSpPr>
        <p:spPr>
          <a:xfrm>
            <a:off x="2450975" y="1342825"/>
            <a:ext cx="8676300" cy="1687200"/>
          </a:xfrm>
          <a:prstGeom prst="bracePair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1" name="Google Shape;381;p33"/>
          <p:cNvSpPr/>
          <p:nvPr/>
        </p:nvSpPr>
        <p:spPr>
          <a:xfrm>
            <a:off x="2530250" y="3249250"/>
            <a:ext cx="8676300" cy="1687200"/>
          </a:xfrm>
          <a:prstGeom prst="bracePair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2" name="Google Shape;382;p33"/>
          <p:cNvSpPr/>
          <p:nvPr/>
        </p:nvSpPr>
        <p:spPr>
          <a:xfrm>
            <a:off x="2527175" y="5108075"/>
            <a:ext cx="8676300" cy="1687200"/>
          </a:xfrm>
          <a:prstGeom prst="bracePair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34"/>
          <p:cNvSpPr txBox="1"/>
          <p:nvPr>
            <p:ph idx="12" type="sldNum"/>
          </p:nvPr>
        </p:nvSpPr>
        <p:spPr>
          <a:xfrm>
            <a:off x="11824339" y="6583680"/>
            <a:ext cx="367800" cy="2742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89" name="Google Shape;389;p34"/>
          <p:cNvSpPr txBox="1"/>
          <p:nvPr>
            <p:ph type="title"/>
          </p:nvPr>
        </p:nvSpPr>
        <p:spPr>
          <a:xfrm>
            <a:off x="624840" y="365126"/>
            <a:ext cx="10933800" cy="93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Projects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u="sng">
                <a:solidFill>
                  <a:schemeClr val="hlink"/>
                </a:solidFill>
                <a:hlinkClick r:id="rId3"/>
              </a:rPr>
              <a:t>https://landscape.lfai.foundation/format=card-mode&amp;project=hosted</a:t>
            </a:r>
            <a:r>
              <a:rPr lang="en-US" sz="1600"/>
              <a:t> </a:t>
            </a:r>
            <a:endParaRPr sz="1600"/>
          </a:p>
        </p:txBody>
      </p:sp>
      <p:pic>
        <p:nvPicPr>
          <p:cNvPr id="390" name="Google Shape;390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453226"/>
            <a:ext cx="11887199" cy="45770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35"/>
          <p:cNvSpPr txBox="1"/>
          <p:nvPr>
            <p:ph idx="1" type="body"/>
          </p:nvPr>
        </p:nvSpPr>
        <p:spPr>
          <a:xfrm>
            <a:off x="624840" y="1335088"/>
            <a:ext cx="53322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55600" lvl="0" marL="457200" rtl="0" algn="l">
              <a:spcBef>
                <a:spcPts val="1000"/>
              </a:spcBef>
              <a:spcAft>
                <a:spcPts val="0"/>
              </a:spcAft>
              <a:buSzPts val="2000"/>
              <a:buChar char="›"/>
            </a:pPr>
            <a:r>
              <a:rPr b="1" lang="en-US" sz="2000"/>
              <a:t>A neutral home for the project </a:t>
            </a:r>
            <a:r>
              <a:rPr lang="en-US" sz="2000"/>
              <a:t>increases the willingness of developers from organizations to collaborate, contribute, and become committers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›"/>
            </a:pPr>
            <a:r>
              <a:rPr b="1" lang="en-US" sz="2000"/>
              <a:t>Endorsement by members of the LF AI &amp; Data Technical Advisory Committee</a:t>
            </a:r>
            <a:r>
              <a:rPr lang="en-US" sz="2000"/>
              <a:t> (TAC) is an independent signal of the quality of your project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›"/>
            </a:pPr>
            <a:r>
              <a:rPr b="1" lang="en-US" sz="2000"/>
              <a:t>Open and neutral governance model </a:t>
            </a:r>
            <a:endParaRPr b="1"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›"/>
            </a:pPr>
            <a:r>
              <a:rPr b="1" lang="en-US" sz="2000"/>
              <a:t>Program and project management services</a:t>
            </a:r>
            <a:endParaRPr b="1"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›"/>
            </a:pPr>
            <a:r>
              <a:rPr b="1" lang="en-US" sz="2000"/>
              <a:t>Access to full-time staff </a:t>
            </a:r>
            <a:r>
              <a:rPr lang="en-US" sz="2000"/>
              <a:t>who are eager to assist your project</a:t>
            </a:r>
            <a:endParaRPr sz="2000"/>
          </a:p>
        </p:txBody>
      </p:sp>
      <p:sp>
        <p:nvSpPr>
          <p:cNvPr id="397" name="Google Shape;397;p35"/>
          <p:cNvSpPr txBox="1"/>
          <p:nvPr>
            <p:ph type="title"/>
          </p:nvPr>
        </p:nvSpPr>
        <p:spPr>
          <a:xfrm>
            <a:off x="624840" y="365126"/>
            <a:ext cx="10933800" cy="93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What does it mean to be a Foundation project?</a:t>
            </a:r>
            <a:endParaRPr/>
          </a:p>
        </p:txBody>
      </p:sp>
      <p:sp>
        <p:nvSpPr>
          <p:cNvPr id="398" name="Google Shape;398;p35"/>
          <p:cNvSpPr txBox="1"/>
          <p:nvPr>
            <p:ph idx="12" type="sldNum"/>
          </p:nvPr>
        </p:nvSpPr>
        <p:spPr>
          <a:xfrm>
            <a:off x="11824339" y="6583680"/>
            <a:ext cx="367800" cy="2742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99" name="Google Shape;399;p35"/>
          <p:cNvSpPr txBox="1"/>
          <p:nvPr>
            <p:ph idx="2" type="body"/>
          </p:nvPr>
        </p:nvSpPr>
        <p:spPr>
          <a:xfrm>
            <a:off x="6226649" y="1335088"/>
            <a:ext cx="53322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55600" lvl="0" marL="457200" rtl="0" algn="l">
              <a:spcBef>
                <a:spcPts val="1000"/>
              </a:spcBef>
              <a:spcAft>
                <a:spcPts val="0"/>
              </a:spcAft>
              <a:buSzPts val="2000"/>
              <a:buChar char="›"/>
            </a:pPr>
            <a:r>
              <a:rPr b="1" lang="en-US" sz="2000"/>
              <a:t>Access to marketing and communications services </a:t>
            </a:r>
            <a:r>
              <a:rPr lang="en-US" sz="2000"/>
              <a:t>to support community and ecosystem engagement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›"/>
            </a:pPr>
            <a:r>
              <a:rPr b="1" lang="en-US" sz="2000"/>
              <a:t>Access to a full range of events services</a:t>
            </a:r>
            <a:r>
              <a:rPr lang="en-US" sz="2000"/>
              <a:t> to help the project build and grow a community around it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›"/>
            </a:pPr>
            <a:r>
              <a:rPr b="1" lang="en-US" sz="2000"/>
              <a:t>Legal support</a:t>
            </a:r>
            <a:r>
              <a:rPr lang="en-US" sz="2000"/>
              <a:t> ranging from hosting the trademark in a neutral organization to CLA and DCO system integration with GitHub, regular compliance scans, etc. 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›"/>
            </a:pPr>
            <a:r>
              <a:rPr b="1" lang="en-US" sz="2000"/>
              <a:t>Presence across multiple geographies</a:t>
            </a:r>
            <a:r>
              <a:rPr lang="en-US" sz="2000"/>
              <a:t> including China and Japan</a:t>
            </a:r>
            <a:endParaRPr sz="200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36"/>
          <p:cNvSpPr txBox="1"/>
          <p:nvPr>
            <p:ph type="title"/>
          </p:nvPr>
        </p:nvSpPr>
        <p:spPr>
          <a:xfrm>
            <a:off x="624840" y="365126"/>
            <a:ext cx="10933800" cy="93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Companies</a:t>
            </a:r>
            <a:r>
              <a:rPr lang="en-US"/>
              <a:t> hosting projects in LF AI &amp; Data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u="sng">
                <a:solidFill>
                  <a:schemeClr val="hlink"/>
                </a:solidFill>
                <a:hlinkClick r:id="rId3"/>
              </a:rPr>
              <a:t>https://landscape.lfai.foundation/format=hosting</a:t>
            </a:r>
            <a:endParaRPr sz="1600"/>
          </a:p>
        </p:txBody>
      </p:sp>
      <p:pic>
        <p:nvPicPr>
          <p:cNvPr id="406" name="Google Shape;406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910426"/>
            <a:ext cx="11887200" cy="37916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37"/>
          <p:cNvSpPr txBox="1"/>
          <p:nvPr>
            <p:ph type="title"/>
          </p:nvPr>
        </p:nvSpPr>
        <p:spPr>
          <a:xfrm>
            <a:off x="624840" y="365126"/>
            <a:ext cx="10933800" cy="93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Why these top companies host with LF AI &amp; Data?</a:t>
            </a:r>
            <a:endParaRPr/>
          </a:p>
        </p:txBody>
      </p:sp>
      <p:sp>
        <p:nvSpPr>
          <p:cNvPr id="413" name="Google Shape;413;p37"/>
          <p:cNvSpPr txBox="1"/>
          <p:nvPr>
            <p:ph idx="1" type="body"/>
          </p:nvPr>
        </p:nvSpPr>
        <p:spPr>
          <a:xfrm>
            <a:off x="624840" y="1335088"/>
            <a:ext cx="109338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rgbClr val="444444"/>
                </a:solidFill>
                <a:highlight>
                  <a:srgbClr val="FFFFFF"/>
                </a:highlight>
              </a:rPr>
              <a:t>The Linux Foundation is the leading commons for community assets</a:t>
            </a:r>
            <a:endParaRPr b="1" sz="2000">
              <a:solidFill>
                <a:srgbClr val="444444"/>
              </a:solidFill>
              <a:highlight>
                <a:srgbClr val="FFFFFF"/>
              </a:highlight>
            </a:endParaRPr>
          </a:p>
          <a:p>
            <a:pPr indent="-330200" lvl="0" marL="7493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676767"/>
              </a:buClr>
              <a:buSzPts val="1600"/>
              <a:buFont typeface="Open Sans"/>
              <a:buChar char="●"/>
            </a:pPr>
            <a:r>
              <a:rPr lang="en-US" sz="1600">
                <a:solidFill>
                  <a:srgbClr val="676767"/>
                </a:solidFill>
                <a:highlight>
                  <a:srgbClr val="FFFFFF"/>
                </a:highlight>
              </a:rPr>
              <a:t>The Linux Foundation (LF) is a recognized and respected brand and can activate communications across tech, business, and social media channels.</a:t>
            </a:r>
            <a:endParaRPr sz="1600">
              <a:solidFill>
                <a:srgbClr val="676767"/>
              </a:solidFill>
              <a:highlight>
                <a:srgbClr val="FFFFFF"/>
              </a:highlight>
            </a:endParaRPr>
          </a:p>
          <a:p>
            <a:pPr indent="-330200" lvl="0" marL="7493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76767"/>
              </a:buClr>
              <a:buSzPts val="1600"/>
              <a:buFont typeface="Open Sans"/>
              <a:buChar char="●"/>
            </a:pPr>
            <a:r>
              <a:rPr lang="en-US" sz="1600">
                <a:solidFill>
                  <a:srgbClr val="676767"/>
                </a:solidFill>
                <a:highlight>
                  <a:srgbClr val="FFFFFF"/>
                </a:highlight>
              </a:rPr>
              <a:t>The LF is the largest open source foundation, providing management of community assets for over 400 projects:</a:t>
            </a:r>
            <a:endParaRPr sz="1600">
              <a:solidFill>
                <a:srgbClr val="676767"/>
              </a:solidFill>
              <a:highlight>
                <a:srgbClr val="FFFFFF"/>
              </a:highlight>
            </a:endParaRPr>
          </a:p>
          <a:p>
            <a:pPr indent="-330200" lvl="1" marL="1498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76767"/>
              </a:buClr>
              <a:buSzPts val="1600"/>
              <a:buFont typeface="Open Sans"/>
              <a:buChar char="○"/>
            </a:pPr>
            <a:r>
              <a:rPr lang="en-US" sz="1600">
                <a:solidFill>
                  <a:srgbClr val="676767"/>
                </a:solidFill>
                <a:highlight>
                  <a:srgbClr val="FFFFFF"/>
                </a:highlight>
              </a:rPr>
              <a:t>Over 3,400 source code repositories.</a:t>
            </a:r>
            <a:endParaRPr sz="1600">
              <a:solidFill>
                <a:srgbClr val="676767"/>
              </a:solidFill>
              <a:highlight>
                <a:srgbClr val="FFFFFF"/>
              </a:highlight>
            </a:endParaRPr>
          </a:p>
          <a:p>
            <a:pPr indent="-330200" lvl="1" marL="1498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76767"/>
              </a:buClr>
              <a:buSzPts val="1600"/>
              <a:buFont typeface="Open Sans"/>
              <a:buChar char="○"/>
            </a:pPr>
            <a:r>
              <a:rPr lang="en-US" sz="1600">
                <a:solidFill>
                  <a:srgbClr val="676767"/>
                </a:solidFill>
                <a:highlight>
                  <a:srgbClr val="FFFFFF"/>
                </a:highlight>
              </a:rPr>
              <a:t>Over 700 trademark registrations and applications, plus hundreds of unregistered marks.</a:t>
            </a:r>
            <a:endParaRPr sz="1600">
              <a:solidFill>
                <a:srgbClr val="676767"/>
              </a:solidFill>
              <a:highlight>
                <a:srgbClr val="FFFFFF"/>
              </a:highlight>
            </a:endParaRPr>
          </a:p>
          <a:p>
            <a:pPr indent="-330200" lvl="1" marL="1498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76767"/>
              </a:buClr>
              <a:buSzPts val="1600"/>
              <a:buFont typeface="Open Sans"/>
              <a:buChar char="○"/>
            </a:pPr>
            <a:r>
              <a:rPr lang="en-US" sz="1600">
                <a:solidFill>
                  <a:srgbClr val="676767"/>
                </a:solidFill>
                <a:highlight>
                  <a:srgbClr val="FFFFFF"/>
                </a:highlight>
              </a:rPr>
              <a:t>Over 700 project domains and DNS records.</a:t>
            </a:r>
            <a:endParaRPr sz="1600">
              <a:solidFill>
                <a:srgbClr val="676767"/>
              </a:solidFill>
              <a:highlight>
                <a:srgbClr val="FFFFFF"/>
              </a:highlight>
            </a:endParaRPr>
          </a:p>
          <a:p>
            <a:pPr indent="-330200" lvl="1" marL="1498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76767"/>
              </a:buClr>
              <a:buSzPts val="1600"/>
              <a:buFont typeface="Open Sans"/>
              <a:buChar char="○"/>
            </a:pPr>
            <a:r>
              <a:rPr lang="en-US" sz="1600">
                <a:solidFill>
                  <a:srgbClr val="676767"/>
                </a:solidFill>
                <a:highlight>
                  <a:srgbClr val="FFFFFF"/>
                </a:highlight>
              </a:rPr>
              <a:t>Over 12,000 Contributor License Agreements signed for project communities that decide to require one.</a:t>
            </a:r>
            <a:endParaRPr sz="1600">
              <a:solidFill>
                <a:srgbClr val="676767"/>
              </a:solidFill>
              <a:highlight>
                <a:srgbClr val="FFFFFF"/>
              </a:highlight>
            </a:endParaRPr>
          </a:p>
          <a:p>
            <a:pPr indent="-330200" lvl="0" marL="7493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76767"/>
              </a:buClr>
              <a:buSzPts val="1600"/>
              <a:buFont typeface="Open Sans"/>
              <a:buChar char="●"/>
            </a:pPr>
            <a:r>
              <a:rPr lang="en-US" sz="1600">
                <a:solidFill>
                  <a:srgbClr val="676767"/>
                </a:solidFill>
                <a:highlight>
                  <a:srgbClr val="FFFFFF"/>
                </a:highlight>
              </a:rPr>
              <a:t>The LF offers neutral sponsorship for managing fundraising.</a:t>
            </a:r>
            <a:endParaRPr sz="1600">
              <a:solidFill>
                <a:srgbClr val="676767"/>
              </a:solidFill>
              <a:highlight>
                <a:srgbClr val="FFFFFF"/>
              </a:highlight>
            </a:endParaRPr>
          </a:p>
          <a:p>
            <a:pPr indent="-330200" lvl="1" marL="1498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76767"/>
              </a:buClr>
              <a:buSzPts val="1600"/>
              <a:buFont typeface="Open Sans"/>
              <a:buChar char="○"/>
            </a:pPr>
            <a:r>
              <a:rPr lang="en-US" sz="1600">
                <a:solidFill>
                  <a:srgbClr val="676767"/>
                </a:solidFill>
                <a:highlight>
                  <a:srgbClr val="FFFFFF"/>
                </a:highlight>
              </a:rPr>
              <a:t>Over 1,600 unique member company relationships.</a:t>
            </a:r>
            <a:endParaRPr sz="1600">
              <a:solidFill>
                <a:srgbClr val="676767"/>
              </a:solidFill>
              <a:highlight>
                <a:srgbClr val="FFFFFF"/>
              </a:highlight>
            </a:endParaRPr>
          </a:p>
          <a:p>
            <a:pPr indent="-330200" lvl="0" marL="7493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76767"/>
              </a:buClr>
              <a:buSzPts val="1600"/>
              <a:buFont typeface="Open Sans"/>
              <a:buChar char="●"/>
            </a:pPr>
            <a:r>
              <a:rPr lang="en-US" sz="1600">
                <a:solidFill>
                  <a:srgbClr val="676767"/>
                </a:solidFill>
                <a:highlight>
                  <a:srgbClr val="FFFFFF"/>
                </a:highlight>
              </a:rPr>
              <a:t>Our communities raised over $100 million in 2019 via 6,500+ invoices.</a:t>
            </a:r>
            <a:endParaRPr sz="1600">
              <a:solidFill>
                <a:srgbClr val="676767"/>
              </a:solidFill>
              <a:highlight>
                <a:srgbClr val="FFFFFF"/>
              </a:highlight>
            </a:endParaRPr>
          </a:p>
          <a:p>
            <a:pPr indent="-330200" lvl="1" marL="1498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76767"/>
              </a:buClr>
              <a:buSzPts val="1600"/>
              <a:buFont typeface="Open Sans"/>
              <a:buChar char="○"/>
            </a:pPr>
            <a:r>
              <a:rPr lang="en-US" sz="1600">
                <a:solidFill>
                  <a:srgbClr val="676767"/>
                </a:solidFill>
                <a:highlight>
                  <a:srgbClr val="FFFFFF"/>
                </a:highlight>
              </a:rPr>
              <a:t>Our communities spent funds in 180,000+ separate transactions in 2019.</a:t>
            </a:r>
            <a:endParaRPr sz="1600">
              <a:solidFill>
                <a:srgbClr val="676767"/>
              </a:solidFill>
              <a:highlight>
                <a:srgbClr val="FFFFFF"/>
              </a:highlight>
            </a:endParaRPr>
          </a:p>
          <a:p>
            <a:pPr indent="-330200" lvl="1" marL="1498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76767"/>
              </a:buClr>
              <a:buSzPts val="1600"/>
              <a:buFont typeface="Open Sans"/>
              <a:buChar char="○"/>
            </a:pPr>
            <a:r>
              <a:rPr lang="en-US" sz="1600">
                <a:solidFill>
                  <a:srgbClr val="676767"/>
                </a:solidFill>
                <a:highlight>
                  <a:srgbClr val="FFFFFF"/>
                </a:highlight>
              </a:rPr>
              <a:t>The LF reports its audited financials to its board.</a:t>
            </a:r>
            <a:endParaRPr sz="1600">
              <a:solidFill>
                <a:srgbClr val="676767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4" name="Google Shape;414;p37"/>
          <p:cNvSpPr txBox="1"/>
          <p:nvPr>
            <p:ph idx="12" type="sldNum"/>
          </p:nvPr>
        </p:nvSpPr>
        <p:spPr>
          <a:xfrm>
            <a:off x="11824339" y="6583680"/>
            <a:ext cx="367800" cy="2742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0"/>
          <p:cNvSpPr txBox="1"/>
          <p:nvPr>
            <p:ph idx="12" type="sldNum"/>
          </p:nvPr>
        </p:nvSpPr>
        <p:spPr>
          <a:xfrm>
            <a:off x="11824339" y="6583680"/>
            <a:ext cx="367800" cy="2742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21" name="Google Shape;121;p20"/>
          <p:cNvSpPr txBox="1"/>
          <p:nvPr>
            <p:ph type="title"/>
          </p:nvPr>
        </p:nvSpPr>
        <p:spPr>
          <a:xfrm>
            <a:off x="609600" y="2447925"/>
            <a:ext cx="109728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Ecosystem Overview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9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38"/>
          <p:cNvSpPr txBox="1"/>
          <p:nvPr>
            <p:ph type="title"/>
          </p:nvPr>
        </p:nvSpPr>
        <p:spPr>
          <a:xfrm>
            <a:off x="624840" y="365126"/>
            <a:ext cx="10933800" cy="93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accent1"/>
                </a:solidFill>
                <a:highlight>
                  <a:srgbClr val="FFFFFF"/>
                </a:highlight>
              </a:rPr>
              <a:t>Why incubate with us?</a:t>
            </a:r>
            <a:endParaRPr>
              <a:solidFill>
                <a:schemeClr val="accent1"/>
              </a:solidFill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1600">
                <a:solidFill>
                  <a:schemeClr val="accent1"/>
                </a:solidFill>
                <a:highlight>
                  <a:srgbClr val="FFFFFF"/>
                </a:highlight>
              </a:rPr>
              <a:t>Building large, sustainable ecosystems requires collective resources</a:t>
            </a:r>
            <a:endParaRPr sz="1600">
              <a:solidFill>
                <a:schemeClr val="accent1"/>
              </a:solidFill>
            </a:endParaRPr>
          </a:p>
        </p:txBody>
      </p:sp>
      <p:sp>
        <p:nvSpPr>
          <p:cNvPr id="421" name="Google Shape;421;p38"/>
          <p:cNvSpPr txBox="1"/>
          <p:nvPr>
            <p:ph idx="12" type="sldNum"/>
          </p:nvPr>
        </p:nvSpPr>
        <p:spPr>
          <a:xfrm>
            <a:off x="11824339" y="6583680"/>
            <a:ext cx="367800" cy="2742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22" name="Google Shape;422;p38"/>
          <p:cNvSpPr/>
          <p:nvPr/>
        </p:nvSpPr>
        <p:spPr>
          <a:xfrm>
            <a:off x="530750" y="1747324"/>
            <a:ext cx="2441100" cy="19500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168FDF"/>
              </a:highlight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423" name="Google Shape;423;p38"/>
          <p:cNvSpPr/>
          <p:nvPr/>
        </p:nvSpPr>
        <p:spPr>
          <a:xfrm>
            <a:off x="3481625" y="1747324"/>
            <a:ext cx="2441100" cy="19500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168FDF"/>
              </a:highlight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424" name="Google Shape;424;p38"/>
          <p:cNvSpPr/>
          <p:nvPr/>
        </p:nvSpPr>
        <p:spPr>
          <a:xfrm>
            <a:off x="530750" y="1747328"/>
            <a:ext cx="2441100" cy="1950000"/>
          </a:xfrm>
          <a:prstGeom prst="rect">
            <a:avLst/>
          </a:prstGeom>
          <a:noFill/>
          <a:ln cap="flat" cmpd="sng" w="9525">
            <a:solidFill>
              <a:srgbClr val="168FD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12700" marR="12700" rtl="0" algn="ctr">
              <a:spcBef>
                <a:spcPts val="1000"/>
              </a:spcBef>
              <a:spcAft>
                <a:spcPts val="2400"/>
              </a:spcAft>
              <a:buNone/>
            </a:pPr>
            <a:r>
              <a:rPr b="1" lang="en-US">
                <a:solidFill>
                  <a:srgbClr val="444444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</a:rPr>
              <a:t>Events </a:t>
            </a:r>
            <a:r>
              <a:rPr lang="en-US">
                <a:solidFill>
                  <a:srgbClr val="444444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</a:rPr>
              <a:t>- </a:t>
            </a:r>
            <a:r>
              <a:rPr lang="en-US">
                <a:solidFill>
                  <a:srgbClr val="676767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</a:rPr>
              <a:t>We gathered over 45,000 attendees from over 12,000 organizations across 113 countries in 2019.</a:t>
            </a:r>
            <a:endParaRPr b="1">
              <a:solidFill>
                <a:srgbClr val="168FD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25" name="Google Shape;425;p38"/>
          <p:cNvSpPr/>
          <p:nvPr/>
        </p:nvSpPr>
        <p:spPr>
          <a:xfrm>
            <a:off x="3481625" y="1747328"/>
            <a:ext cx="2441100" cy="19500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12700" marR="1270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444444"/>
              </a:solidFill>
              <a:highlight>
                <a:srgbClr val="FFFFFF"/>
              </a:highlight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12700" marR="12700" rtl="0" algn="l">
              <a:spcBef>
                <a:spcPts val="240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444444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</a:rPr>
              <a:t>Legal</a:t>
            </a:r>
            <a:r>
              <a:rPr lang="en-US">
                <a:solidFill>
                  <a:srgbClr val="444444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</a:rPr>
              <a:t> - </a:t>
            </a:r>
            <a:r>
              <a:rPr lang="en-US">
                <a:solidFill>
                  <a:srgbClr val="676767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</a:rPr>
              <a:t>We manage IP for the world’s most important tech and have one of the world’s top open source legal teams in house.</a:t>
            </a:r>
            <a:endParaRPr>
              <a:solidFill>
                <a:srgbClr val="676767"/>
              </a:solidFill>
              <a:highlight>
                <a:srgbClr val="FFFFFF"/>
              </a:highlight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240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168FD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26" name="Google Shape;426;p38"/>
          <p:cNvSpPr/>
          <p:nvPr/>
        </p:nvSpPr>
        <p:spPr>
          <a:xfrm>
            <a:off x="6432501" y="1747324"/>
            <a:ext cx="2441100" cy="19500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168FDF"/>
              </a:highlight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427" name="Google Shape;427;p38"/>
          <p:cNvSpPr/>
          <p:nvPr/>
        </p:nvSpPr>
        <p:spPr>
          <a:xfrm>
            <a:off x="9383376" y="1747324"/>
            <a:ext cx="2441100" cy="19500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168FDF"/>
              </a:highlight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428" name="Google Shape;428;p38"/>
          <p:cNvSpPr/>
          <p:nvPr/>
        </p:nvSpPr>
        <p:spPr>
          <a:xfrm>
            <a:off x="9383376" y="1747328"/>
            <a:ext cx="2441100" cy="19500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12700" marR="12700" rtl="0" algn="l">
              <a:spcBef>
                <a:spcPts val="1000"/>
              </a:spcBef>
              <a:spcAft>
                <a:spcPts val="2400"/>
              </a:spcAft>
              <a:buNone/>
            </a:pPr>
            <a:r>
              <a:rPr b="1" lang="en-US">
                <a:solidFill>
                  <a:srgbClr val="444444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</a:rPr>
              <a:t>Certification</a:t>
            </a:r>
            <a:r>
              <a:rPr lang="en-US">
                <a:solidFill>
                  <a:srgbClr val="444444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</a:rPr>
              <a:t> - </a:t>
            </a:r>
            <a:r>
              <a:rPr lang="en-US">
                <a:solidFill>
                  <a:srgbClr val="676767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</a:rPr>
              <a:t>We designed and executed software and hardware testing and certification programs.</a:t>
            </a:r>
            <a:endParaRPr b="1">
              <a:solidFill>
                <a:srgbClr val="168FD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29" name="Google Shape;429;p38"/>
          <p:cNvSpPr/>
          <p:nvPr/>
        </p:nvSpPr>
        <p:spPr>
          <a:xfrm>
            <a:off x="6432501" y="1747328"/>
            <a:ext cx="2441100" cy="19500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12700" rtl="0" algn="l">
              <a:spcBef>
                <a:spcPts val="1000"/>
              </a:spcBef>
              <a:spcAft>
                <a:spcPts val="2400"/>
              </a:spcAft>
              <a:buNone/>
            </a:pPr>
            <a:r>
              <a:rPr b="1" lang="en-US">
                <a:solidFill>
                  <a:srgbClr val="444444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</a:rPr>
              <a:t>Training</a:t>
            </a:r>
            <a:r>
              <a:rPr lang="en-US">
                <a:solidFill>
                  <a:srgbClr val="444444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</a:rPr>
              <a:t> - </a:t>
            </a:r>
            <a:r>
              <a:rPr lang="en-US">
                <a:solidFill>
                  <a:srgbClr val="676767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</a:rPr>
              <a:t>We trained millions of students (free and paid online), online skills certification, and on-site e-learning.</a:t>
            </a:r>
            <a:endParaRPr>
              <a:solidFill>
                <a:srgbClr val="168FD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30" name="Google Shape;430;p38"/>
          <p:cNvSpPr/>
          <p:nvPr/>
        </p:nvSpPr>
        <p:spPr>
          <a:xfrm>
            <a:off x="562595" y="4185300"/>
            <a:ext cx="3295200" cy="19500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168FDF"/>
              </a:highlight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431" name="Google Shape;431;p38"/>
          <p:cNvSpPr/>
          <p:nvPr/>
        </p:nvSpPr>
        <p:spPr>
          <a:xfrm>
            <a:off x="562595" y="4185303"/>
            <a:ext cx="3295200" cy="19500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12700" marR="12700" rtl="0" algn="l">
              <a:spcBef>
                <a:spcPts val="1000"/>
              </a:spcBef>
              <a:spcAft>
                <a:spcPts val="2400"/>
              </a:spcAft>
              <a:buNone/>
            </a:pPr>
            <a:r>
              <a:rPr b="1" lang="en-US">
                <a:solidFill>
                  <a:srgbClr val="444444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</a:rPr>
              <a:t>Developer Marketing</a:t>
            </a:r>
            <a:r>
              <a:rPr lang="en-US">
                <a:solidFill>
                  <a:srgbClr val="444444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</a:rPr>
              <a:t> - </a:t>
            </a:r>
            <a:r>
              <a:rPr lang="en-US">
                <a:solidFill>
                  <a:srgbClr val="676767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</a:rPr>
              <a:t>We have the largest share of voice of any open source foundation and a proven method to build large scale developer programs.</a:t>
            </a:r>
            <a:endParaRPr>
              <a:solidFill>
                <a:srgbClr val="168FD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32" name="Google Shape;432;p38"/>
          <p:cNvSpPr/>
          <p:nvPr/>
        </p:nvSpPr>
        <p:spPr>
          <a:xfrm>
            <a:off x="4545848" y="4185300"/>
            <a:ext cx="3295200" cy="19500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168FDF"/>
              </a:highlight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433" name="Google Shape;433;p38"/>
          <p:cNvSpPr/>
          <p:nvPr/>
        </p:nvSpPr>
        <p:spPr>
          <a:xfrm>
            <a:off x="4545848" y="4185303"/>
            <a:ext cx="3295200" cy="19500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12700" marR="12700" rtl="0" algn="l">
              <a:spcBef>
                <a:spcPts val="1000"/>
              </a:spcBef>
              <a:spcAft>
                <a:spcPts val="2400"/>
              </a:spcAft>
              <a:buNone/>
            </a:pPr>
            <a:r>
              <a:rPr b="1" lang="en-US">
                <a:solidFill>
                  <a:srgbClr val="444444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</a:rPr>
              <a:t>Developer Operations</a:t>
            </a:r>
            <a:r>
              <a:rPr lang="en-US">
                <a:solidFill>
                  <a:srgbClr val="444444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</a:rPr>
              <a:t> - </a:t>
            </a:r>
            <a:r>
              <a:rPr lang="en-US">
                <a:solidFill>
                  <a:srgbClr val="676767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</a:rPr>
              <a:t>We host the infrastructure that develops the world’s largest software communities and provide release management, IT ops, and support.</a:t>
            </a:r>
            <a:endParaRPr>
              <a:solidFill>
                <a:srgbClr val="168FD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34" name="Google Shape;434;p38"/>
          <p:cNvSpPr/>
          <p:nvPr/>
        </p:nvSpPr>
        <p:spPr>
          <a:xfrm>
            <a:off x="8529101" y="4185300"/>
            <a:ext cx="3295200" cy="19500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168FDF"/>
              </a:highlight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435" name="Google Shape;435;p38"/>
          <p:cNvSpPr/>
          <p:nvPr/>
        </p:nvSpPr>
        <p:spPr>
          <a:xfrm>
            <a:off x="8529101" y="4185303"/>
            <a:ext cx="3295200" cy="19500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12700" marR="12700" rtl="0" algn="l">
              <a:spcBef>
                <a:spcPts val="1000"/>
              </a:spcBef>
              <a:spcAft>
                <a:spcPts val="600"/>
              </a:spcAft>
              <a:buNone/>
            </a:pPr>
            <a:r>
              <a:rPr b="1" lang="en-US">
                <a:solidFill>
                  <a:srgbClr val="444444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</a:rPr>
              <a:t>Application Security</a:t>
            </a:r>
            <a:r>
              <a:rPr lang="en-US">
                <a:solidFill>
                  <a:srgbClr val="444444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</a:rPr>
              <a:t>- </a:t>
            </a:r>
            <a:r>
              <a:rPr lang="en-US">
                <a:solidFill>
                  <a:srgbClr val="676767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</a:rPr>
              <a:t>our projects are regularly audited and pen tested. We offer bug bounties, dependency analysis, and code scanning.</a:t>
            </a:r>
            <a:endParaRPr sz="1600">
              <a:solidFill>
                <a:srgbClr val="168FD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436" name="Google Shape;436;p38"/>
          <p:cNvPicPr preferRelativeResize="0"/>
          <p:nvPr/>
        </p:nvPicPr>
        <p:blipFill rotWithShape="1">
          <a:blip r:embed="rId3">
            <a:alphaModFix/>
          </a:blip>
          <a:srcRect b="86725" l="0" r="0" t="0"/>
          <a:stretch/>
        </p:blipFill>
        <p:spPr>
          <a:xfrm>
            <a:off x="189350" y="1424375"/>
            <a:ext cx="724975" cy="655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37" name="Google Shape;437;p38"/>
          <p:cNvPicPr preferRelativeResize="0"/>
          <p:nvPr/>
        </p:nvPicPr>
        <p:blipFill rotWithShape="1">
          <a:blip r:embed="rId3">
            <a:alphaModFix/>
          </a:blip>
          <a:srcRect b="72591" l="0" r="8833" t="14133"/>
          <a:stretch/>
        </p:blipFill>
        <p:spPr>
          <a:xfrm>
            <a:off x="3122950" y="1424375"/>
            <a:ext cx="660925" cy="655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38" name="Google Shape;438;p38"/>
          <p:cNvPicPr preferRelativeResize="0"/>
          <p:nvPr/>
        </p:nvPicPr>
        <p:blipFill rotWithShape="1">
          <a:blip r:embed="rId3">
            <a:alphaModFix/>
          </a:blip>
          <a:srcRect b="58090" l="0" r="8833" t="29522"/>
          <a:stretch/>
        </p:blipFill>
        <p:spPr>
          <a:xfrm>
            <a:off x="6056550" y="1424375"/>
            <a:ext cx="660925" cy="612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39" name="Google Shape;439;p38"/>
          <p:cNvPicPr preferRelativeResize="0"/>
          <p:nvPr/>
        </p:nvPicPr>
        <p:blipFill rotWithShape="1">
          <a:blip r:embed="rId3">
            <a:alphaModFix/>
          </a:blip>
          <a:srcRect b="43009" l="0" r="0" t="43715"/>
          <a:stretch/>
        </p:blipFill>
        <p:spPr>
          <a:xfrm>
            <a:off x="8990150" y="1424375"/>
            <a:ext cx="724975" cy="655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40" name="Google Shape;440;p38"/>
          <p:cNvPicPr preferRelativeResize="0"/>
          <p:nvPr/>
        </p:nvPicPr>
        <p:blipFill rotWithShape="1">
          <a:blip r:embed="rId3">
            <a:alphaModFix/>
          </a:blip>
          <a:srcRect b="0" l="0" r="0" t="86724"/>
          <a:stretch/>
        </p:blipFill>
        <p:spPr>
          <a:xfrm>
            <a:off x="8189029" y="3882550"/>
            <a:ext cx="792599" cy="655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41" name="Google Shape;441;p38"/>
          <p:cNvPicPr preferRelativeResize="0"/>
          <p:nvPr/>
        </p:nvPicPr>
        <p:blipFill rotWithShape="1">
          <a:blip r:embed="rId3">
            <a:alphaModFix/>
          </a:blip>
          <a:srcRect b="28300" l="0" r="0" t="58423"/>
          <a:stretch/>
        </p:blipFill>
        <p:spPr>
          <a:xfrm>
            <a:off x="189350" y="3882550"/>
            <a:ext cx="792599" cy="655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42" name="Google Shape;442;p38"/>
          <p:cNvPicPr preferRelativeResize="0"/>
          <p:nvPr/>
        </p:nvPicPr>
        <p:blipFill rotWithShape="1">
          <a:blip r:embed="rId3">
            <a:alphaModFix/>
          </a:blip>
          <a:srcRect b="13866" l="0" r="0" t="72858"/>
          <a:stretch/>
        </p:blipFill>
        <p:spPr>
          <a:xfrm>
            <a:off x="4189189" y="3882550"/>
            <a:ext cx="792599" cy="6559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7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39"/>
          <p:cNvSpPr txBox="1"/>
          <p:nvPr>
            <p:ph type="title"/>
          </p:nvPr>
        </p:nvSpPr>
        <p:spPr>
          <a:xfrm>
            <a:off x="624840" y="365126"/>
            <a:ext cx="10933800" cy="93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Strong </a:t>
            </a:r>
            <a:r>
              <a:rPr lang="en-US"/>
              <a:t>LF AI &amp; Data Marketing/PR Effort</a:t>
            </a:r>
            <a:endParaRPr/>
          </a:p>
        </p:txBody>
      </p:sp>
      <p:sp>
        <p:nvSpPr>
          <p:cNvPr id="449" name="Google Shape;449;p39"/>
          <p:cNvSpPr txBox="1"/>
          <p:nvPr>
            <p:ph idx="1" type="body"/>
          </p:nvPr>
        </p:nvSpPr>
        <p:spPr>
          <a:xfrm>
            <a:off x="624850" y="1487500"/>
            <a:ext cx="5332200" cy="4287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US" sz="2200"/>
              <a:t>37 announcements between LF AI and ODPi in 2019</a:t>
            </a:r>
            <a:endParaRPr b="1" sz="22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2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US" sz="2200"/>
              <a:t>27 </a:t>
            </a:r>
            <a:r>
              <a:rPr b="1" lang="en-US" sz="2200"/>
              <a:t>announcements between LF AI and ODPi</a:t>
            </a:r>
            <a:r>
              <a:rPr b="1" lang="en-US" sz="2200"/>
              <a:t> in 1H 2020</a:t>
            </a:r>
            <a:endParaRPr b="1" sz="2200"/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›"/>
            </a:pPr>
            <a:r>
              <a:rPr lang="en-US" sz="1800"/>
              <a:t>Events announcements and promotion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›"/>
            </a:pPr>
            <a:r>
              <a:rPr lang="en-US" sz="1800"/>
              <a:t>Project release 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›"/>
            </a:pPr>
            <a:r>
              <a:rPr lang="en-US" sz="1800"/>
              <a:t>Project incubation 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›"/>
            </a:pPr>
            <a:r>
              <a:rPr lang="en-US" sz="1800"/>
              <a:t>New members joining 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›"/>
            </a:pPr>
            <a:r>
              <a:rPr lang="en-US" sz="1800"/>
              <a:t>Project cross collaboration 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›"/>
            </a:pPr>
            <a:r>
              <a:rPr lang="en-US" sz="1800"/>
              <a:t>Invited posts </a:t>
            </a:r>
            <a:endParaRPr sz="18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2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200"/>
          </a:p>
        </p:txBody>
      </p:sp>
      <p:sp>
        <p:nvSpPr>
          <p:cNvPr id="450" name="Google Shape;450;p39"/>
          <p:cNvSpPr txBox="1"/>
          <p:nvPr>
            <p:ph idx="2" type="body"/>
          </p:nvPr>
        </p:nvSpPr>
        <p:spPr>
          <a:xfrm>
            <a:off x="6226652" y="1487500"/>
            <a:ext cx="5332200" cy="4287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-US" sz="2200"/>
              <a:t>LF AI provides marketing services to support community and ecosystem engagement.</a:t>
            </a:r>
            <a:r>
              <a:rPr lang="en-US" sz="2200"/>
              <a:t> </a:t>
            </a:r>
            <a:endParaRPr sz="2200"/>
          </a:p>
          <a:p>
            <a:pPr indent="-3429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800"/>
              <a:buChar char="›"/>
            </a:pPr>
            <a:r>
              <a:rPr lang="en-US" sz="1800"/>
              <a:t>Content ranging from the LF AI blog, white papers, posters, presentations, and more</a:t>
            </a:r>
            <a:endParaRPr sz="1800"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›"/>
            </a:pPr>
            <a:r>
              <a:rPr lang="en-US" sz="1800"/>
              <a:t>Oversee blog editorial calendars and writing, editing, and/or identifying and funding freelancers to develop content</a:t>
            </a:r>
            <a:endParaRPr sz="1800"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›"/>
            </a:pPr>
            <a:r>
              <a:rPr lang="en-US" sz="1800"/>
              <a:t>Help develop the project website and other required creative work</a:t>
            </a:r>
            <a:endParaRPr sz="1800"/>
          </a:p>
        </p:txBody>
      </p:sp>
      <p:sp>
        <p:nvSpPr>
          <p:cNvPr id="451" name="Google Shape;451;p39"/>
          <p:cNvSpPr txBox="1"/>
          <p:nvPr>
            <p:ph idx="12" type="sldNum"/>
          </p:nvPr>
        </p:nvSpPr>
        <p:spPr>
          <a:xfrm>
            <a:off x="11824339" y="6583680"/>
            <a:ext cx="367800" cy="2742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6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40"/>
          <p:cNvSpPr txBox="1"/>
          <p:nvPr>
            <p:ph type="title"/>
          </p:nvPr>
        </p:nvSpPr>
        <p:spPr>
          <a:xfrm>
            <a:off x="624850" y="365125"/>
            <a:ext cx="5792100" cy="93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Events and Community</a:t>
            </a:r>
            <a:endParaRPr/>
          </a:p>
        </p:txBody>
      </p:sp>
      <p:sp>
        <p:nvSpPr>
          <p:cNvPr id="458" name="Google Shape;458;p40"/>
          <p:cNvSpPr txBox="1"/>
          <p:nvPr>
            <p:ph idx="12" type="sldNum"/>
          </p:nvPr>
        </p:nvSpPr>
        <p:spPr>
          <a:xfrm>
            <a:off x="11824339" y="6583680"/>
            <a:ext cx="367800" cy="2742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59" name="Google Shape;459;p40"/>
          <p:cNvSpPr txBox="1"/>
          <p:nvPr>
            <p:ph idx="1" type="body"/>
          </p:nvPr>
        </p:nvSpPr>
        <p:spPr>
          <a:xfrm>
            <a:off x="194550" y="1487500"/>
            <a:ext cx="6485100" cy="4517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9250" lvl="0" marL="457200" rtl="0" algn="l">
              <a:spcBef>
                <a:spcPts val="1000"/>
              </a:spcBef>
              <a:spcAft>
                <a:spcPts val="0"/>
              </a:spcAft>
              <a:buSzPts val="1900"/>
              <a:buChar char="›"/>
            </a:pPr>
            <a:r>
              <a:rPr b="1" lang="en-US" sz="1900"/>
              <a:t>LF AI &amp; Data Summit </a:t>
            </a:r>
            <a:r>
              <a:rPr lang="en-US" sz="1900"/>
              <a:t>- co-located event with major LF conferences + Booth</a:t>
            </a:r>
            <a:endParaRPr sz="1900"/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Char char="›"/>
            </a:pPr>
            <a:r>
              <a:rPr b="1" lang="en-US" sz="1900"/>
              <a:t>LF AI &amp; Data Track at Open Source Summit </a:t>
            </a:r>
            <a:r>
              <a:rPr lang="en-US" sz="1900"/>
              <a:t>(NA, EU, China) - Supporting 18-20 talks over 3 days + Booth</a:t>
            </a:r>
            <a:endParaRPr sz="1900"/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Char char="›"/>
            </a:pPr>
            <a:r>
              <a:rPr b="1" lang="en-US" sz="1900"/>
              <a:t>LF AI &amp; Data Days - </a:t>
            </a:r>
            <a:r>
              <a:rPr lang="en-US" sz="1900"/>
              <a:t>a whole d</a:t>
            </a:r>
            <a:r>
              <a:rPr lang="en-US" sz="1900"/>
              <a:t>ay (in person and virtual) hosted in collaboration with an LF AI &amp; Data member with audience ranging from 50-250. Multiple/year. </a:t>
            </a:r>
            <a:endParaRPr sz="1900"/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Char char="›"/>
            </a:pPr>
            <a:r>
              <a:rPr lang="en-US" sz="1900"/>
              <a:t>Talks at other leading industry events and regional events ( All Things Open, Data Con LA, Big Data Conference Europe )</a:t>
            </a:r>
            <a:endParaRPr sz="1900"/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Char char="›"/>
            </a:pPr>
            <a:r>
              <a:rPr lang="en-US" sz="1900"/>
              <a:t>Project specific events </a:t>
            </a:r>
            <a:endParaRPr sz="1900"/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Char char="›"/>
            </a:pPr>
            <a:r>
              <a:rPr lang="en-US" sz="1900"/>
              <a:t>Sponsorship and booth at KubeCon</a:t>
            </a:r>
            <a:endParaRPr sz="1900"/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Char char="›"/>
            </a:pPr>
            <a:r>
              <a:rPr lang="en-US" sz="1900"/>
              <a:t>Strong presence &amp; event participation in China</a:t>
            </a:r>
            <a:endParaRPr sz="1900"/>
          </a:p>
        </p:txBody>
      </p:sp>
      <p:pic>
        <p:nvPicPr>
          <p:cNvPr id="460" name="Google Shape;460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70288" y="5381225"/>
            <a:ext cx="5056400" cy="1476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1" name="Google Shape;461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70300" y="92663"/>
            <a:ext cx="5056374" cy="3792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2" name="Google Shape;462;p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109259" y="3964550"/>
            <a:ext cx="4578455" cy="1337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7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41"/>
          <p:cNvSpPr txBox="1"/>
          <p:nvPr>
            <p:ph idx="12" type="sldNum"/>
          </p:nvPr>
        </p:nvSpPr>
        <p:spPr>
          <a:xfrm>
            <a:off x="11824339" y="6583680"/>
            <a:ext cx="367800" cy="2742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69" name="Google Shape;469;p41"/>
          <p:cNvSpPr txBox="1"/>
          <p:nvPr>
            <p:ph type="title"/>
          </p:nvPr>
        </p:nvSpPr>
        <p:spPr>
          <a:xfrm>
            <a:off x="624840" y="365126"/>
            <a:ext cx="10933800" cy="93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Incubating Projects</a:t>
            </a:r>
            <a:endParaRPr/>
          </a:p>
        </p:txBody>
      </p:sp>
      <p:sp>
        <p:nvSpPr>
          <p:cNvPr id="470" name="Google Shape;470;p41"/>
          <p:cNvSpPr txBox="1"/>
          <p:nvPr>
            <p:ph idx="1" type="body"/>
          </p:nvPr>
        </p:nvSpPr>
        <p:spPr>
          <a:xfrm>
            <a:off x="624840" y="1335088"/>
            <a:ext cx="10933800" cy="43512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Char char="›"/>
            </a:pPr>
            <a:r>
              <a:rPr lang="en-US">
                <a:solidFill>
                  <a:srgbClr val="000000"/>
                </a:solidFill>
              </a:rPr>
              <a:t>TAC committee is responsible to voting in new incubation projects. </a:t>
            </a:r>
            <a:endParaRPr>
              <a:solidFill>
                <a:srgbClr val="000000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Char char="›"/>
            </a:pPr>
            <a:r>
              <a:rPr lang="en-US">
                <a:solidFill>
                  <a:srgbClr val="000000"/>
                </a:solidFill>
              </a:rPr>
              <a:t>The TAC meets bi-weekly and generally booked 4-6 weeks in advance.</a:t>
            </a:r>
            <a:endParaRPr>
              <a:solidFill>
                <a:srgbClr val="000000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  <a:p>
            <a:pPr indent="-406400" lvl="0" marL="45720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800"/>
              <a:buChar char="›"/>
            </a:pPr>
            <a:r>
              <a:rPr lang="en-US" u="sng">
                <a:solidFill>
                  <a:schemeClr val="hlink"/>
                </a:solidFill>
                <a:hlinkClick r:id="rId3"/>
              </a:rPr>
              <a:t>Proposing projects for incubation</a:t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4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42"/>
          <p:cNvSpPr txBox="1"/>
          <p:nvPr/>
        </p:nvSpPr>
        <p:spPr>
          <a:xfrm>
            <a:off x="11824339" y="6583680"/>
            <a:ext cx="367800" cy="27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1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rPr>
              <a:t>‹#›</a:t>
            </a:fld>
            <a:endParaRPr sz="1100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476" name="Google Shape;476;p42"/>
          <p:cNvSpPr txBox="1"/>
          <p:nvPr>
            <p:ph type="title"/>
          </p:nvPr>
        </p:nvSpPr>
        <p:spPr>
          <a:xfrm>
            <a:off x="609600" y="695325"/>
            <a:ext cx="109728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 u="sng">
                <a:solidFill>
                  <a:schemeClr val="hlink"/>
                </a:solidFill>
                <a:hlinkClick r:id="rId3"/>
              </a:rPr>
              <a:t>Joining</a:t>
            </a:r>
            <a:r>
              <a:rPr lang="en-US" sz="3500"/>
              <a:t> LF AI &amp; Data is Easy!</a:t>
            </a:r>
            <a:endParaRPr sz="3500"/>
          </a:p>
        </p:txBody>
      </p:sp>
      <p:sp>
        <p:nvSpPr>
          <p:cNvPr id="477" name="Google Shape;477;p42"/>
          <p:cNvSpPr txBox="1"/>
          <p:nvPr>
            <p:ph idx="12" type="sldNum"/>
          </p:nvPr>
        </p:nvSpPr>
        <p:spPr>
          <a:xfrm>
            <a:off x="11824339" y="6583680"/>
            <a:ext cx="367800" cy="2742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>
                <a:solidFill>
                  <a:srgbClr val="2F2F2F"/>
                </a:solidFill>
              </a:rPr>
              <a:t>‹#›</a:t>
            </a:fld>
            <a:endParaRPr>
              <a:solidFill>
                <a:srgbClr val="2F2F2F"/>
              </a:solidFill>
            </a:endParaRPr>
          </a:p>
        </p:txBody>
      </p:sp>
      <p:sp>
        <p:nvSpPr>
          <p:cNvPr id="478" name="Google Shape;478;p42"/>
          <p:cNvSpPr txBox="1"/>
          <p:nvPr>
            <p:ph idx="4294967295" type="body"/>
          </p:nvPr>
        </p:nvSpPr>
        <p:spPr>
          <a:xfrm>
            <a:off x="3429900" y="3709300"/>
            <a:ext cx="5332200" cy="108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80"/>
              <a:buNone/>
            </a:pPr>
            <a:r>
              <a:rPr lang="en-US" sz="2380"/>
              <a:t>General Inquiries:</a:t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380"/>
              <a:buNone/>
            </a:pPr>
            <a:r>
              <a:rPr lang="en-US" sz="2380" u="sng">
                <a:solidFill>
                  <a:schemeClr val="hlink"/>
                </a:solidFill>
                <a:hlinkClick r:id="rId4"/>
              </a:rPr>
              <a:t>info@lfaidata.foundation</a:t>
            </a:r>
            <a:endParaRPr sz="2380"/>
          </a:p>
        </p:txBody>
      </p:sp>
      <p:grpSp>
        <p:nvGrpSpPr>
          <p:cNvPr id="479" name="Google Shape;479;p42"/>
          <p:cNvGrpSpPr/>
          <p:nvPr/>
        </p:nvGrpSpPr>
        <p:grpSpPr>
          <a:xfrm>
            <a:off x="4444352" y="2538125"/>
            <a:ext cx="3303285" cy="380300"/>
            <a:chOff x="3825390" y="2919125"/>
            <a:chExt cx="3303285" cy="380300"/>
          </a:xfrm>
        </p:grpSpPr>
        <p:pic>
          <p:nvPicPr>
            <p:cNvPr id="480" name="Google Shape;480;p42">
              <a:hlinkClick r:id="rId5"/>
            </p:cNvPr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3825390" y="2952720"/>
              <a:ext cx="406248" cy="32990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 close up of a sign&#10;&#10;Description generated with very high confidence" id="481" name="Google Shape;481;p42">
              <a:hlinkClick r:id="rId7"/>
            </p:cNvPr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5521232" y="2952720"/>
              <a:ext cx="468549" cy="32990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 picture containing clipart&#10;&#10;Description generated with very high confidence" id="482" name="Google Shape;482;p42">
              <a:hlinkClick r:id="rId9"/>
            </p:cNvPr>
            <p:cNvPicPr preferRelativeResize="0"/>
            <p:nvPr/>
          </p:nvPicPr>
          <p:blipFill rotWithShape="1">
            <a:blip r:embed="rId10">
              <a:alphaModFix/>
            </a:blip>
            <a:srcRect b="0" l="0" r="0" t="0"/>
            <a:stretch/>
          </p:blipFill>
          <p:spPr>
            <a:xfrm>
              <a:off x="4981975" y="2952720"/>
              <a:ext cx="363507" cy="32990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83" name="Google Shape;483;p42">
              <a:hlinkClick r:id="rId11"/>
            </p:cNvPr>
            <p:cNvPicPr preferRelativeResize="0"/>
            <p:nvPr/>
          </p:nvPicPr>
          <p:blipFill>
            <a:blip r:embed="rId12">
              <a:alphaModFix/>
            </a:blip>
            <a:stretch>
              <a:fillRect/>
            </a:stretch>
          </p:blipFill>
          <p:spPr>
            <a:xfrm>
              <a:off x="4367063" y="2948825"/>
              <a:ext cx="406250" cy="33768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84" name="Google Shape;484;p42">
              <a:hlinkClick r:id="rId13"/>
            </p:cNvPr>
            <p:cNvPicPr preferRelativeResize="0"/>
            <p:nvPr/>
          </p:nvPicPr>
          <p:blipFill>
            <a:blip r:embed="rId14">
              <a:alphaModFix/>
            </a:blip>
            <a:stretch>
              <a:fillRect/>
            </a:stretch>
          </p:blipFill>
          <p:spPr>
            <a:xfrm>
              <a:off x="6195726" y="2935925"/>
              <a:ext cx="363501" cy="3635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85" name="Google Shape;485;p42">
              <a:hlinkClick r:id="rId15"/>
            </p:cNvPr>
            <p:cNvPicPr preferRelativeResize="0"/>
            <p:nvPr/>
          </p:nvPicPr>
          <p:blipFill>
            <a:blip r:embed="rId16">
              <a:alphaModFix/>
            </a:blip>
            <a:stretch>
              <a:fillRect/>
            </a:stretch>
          </p:blipFill>
          <p:spPr>
            <a:xfrm>
              <a:off x="6765175" y="2919125"/>
              <a:ext cx="363500" cy="3635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1"/>
          <p:cNvSpPr txBox="1"/>
          <p:nvPr>
            <p:ph idx="12" type="sldNum"/>
          </p:nvPr>
        </p:nvSpPr>
        <p:spPr>
          <a:xfrm>
            <a:off x="11824339" y="6583680"/>
            <a:ext cx="367800" cy="2742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28" name="Google Shape;128;p21"/>
          <p:cNvCxnSpPr/>
          <p:nvPr/>
        </p:nvCxnSpPr>
        <p:spPr>
          <a:xfrm>
            <a:off x="6308582" y="2201461"/>
            <a:ext cx="2203500" cy="0"/>
          </a:xfrm>
          <a:prstGeom prst="straightConnector1">
            <a:avLst/>
          </a:prstGeom>
          <a:noFill/>
          <a:ln cap="flat" cmpd="sng" w="9525">
            <a:solidFill>
              <a:srgbClr val="BDBDBD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29" name="Google Shape;129;p21"/>
          <p:cNvSpPr/>
          <p:nvPr/>
        </p:nvSpPr>
        <p:spPr>
          <a:xfrm>
            <a:off x="8287260" y="2067579"/>
            <a:ext cx="264900" cy="264300"/>
          </a:xfrm>
          <a:prstGeom prst="ellipse">
            <a:avLst/>
          </a:prstGeom>
          <a:solidFill>
            <a:srgbClr val="9FC5E8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" name="Google Shape;130;p21"/>
          <p:cNvSpPr txBox="1"/>
          <p:nvPr/>
        </p:nvSpPr>
        <p:spPr>
          <a:xfrm>
            <a:off x="8254653" y="1990226"/>
            <a:ext cx="330000" cy="4173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2100"/>
              </a:spcAft>
              <a:buNone/>
            </a:pPr>
            <a:r>
              <a:rPr lang="en-US" sz="11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1</a:t>
            </a:r>
            <a:endParaRPr sz="1900">
              <a:solidFill>
                <a:srgbClr val="FFFFFF"/>
              </a:solidFill>
            </a:endParaRPr>
          </a:p>
        </p:txBody>
      </p:sp>
      <p:sp>
        <p:nvSpPr>
          <p:cNvPr id="131" name="Google Shape;131;p21"/>
          <p:cNvSpPr txBox="1"/>
          <p:nvPr/>
        </p:nvSpPr>
        <p:spPr>
          <a:xfrm>
            <a:off x="8566165" y="1700636"/>
            <a:ext cx="2836200" cy="99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latin typeface="Roboto"/>
                <a:ea typeface="Roboto"/>
                <a:cs typeface="Roboto"/>
                <a:sym typeface="Roboto"/>
              </a:rPr>
              <a:t>Glass ceiling for project investment and adoption </a:t>
            </a:r>
            <a:endParaRPr b="1" sz="16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latin typeface="Roboto"/>
                <a:ea typeface="Roboto"/>
                <a:cs typeface="Roboto"/>
                <a:sym typeface="Roboto"/>
              </a:rPr>
              <a:t>in the absence of a fair governance  and safe haven for the project’s assets</a:t>
            </a:r>
            <a:endParaRPr sz="1100"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132" name="Google Shape;132;p21"/>
          <p:cNvCxnSpPr/>
          <p:nvPr/>
        </p:nvCxnSpPr>
        <p:spPr>
          <a:xfrm>
            <a:off x="7020331" y="3442537"/>
            <a:ext cx="1491900" cy="0"/>
          </a:xfrm>
          <a:prstGeom prst="straightConnector1">
            <a:avLst/>
          </a:prstGeom>
          <a:noFill/>
          <a:ln cap="flat" cmpd="sng" w="9525">
            <a:solidFill>
              <a:srgbClr val="BDBDBD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33" name="Google Shape;133;p21"/>
          <p:cNvSpPr/>
          <p:nvPr/>
        </p:nvSpPr>
        <p:spPr>
          <a:xfrm>
            <a:off x="8287260" y="3300957"/>
            <a:ext cx="264900" cy="264300"/>
          </a:xfrm>
          <a:prstGeom prst="ellipse">
            <a:avLst/>
          </a:prstGeom>
          <a:solidFill>
            <a:srgbClr val="3D85C6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" name="Google Shape;134;p21"/>
          <p:cNvSpPr txBox="1"/>
          <p:nvPr/>
        </p:nvSpPr>
        <p:spPr>
          <a:xfrm>
            <a:off x="8254645" y="3222437"/>
            <a:ext cx="330000" cy="4173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2100"/>
              </a:spcAft>
              <a:buNone/>
            </a:pPr>
            <a:r>
              <a:rPr lang="en-US" sz="11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3</a:t>
            </a:r>
            <a:endParaRPr sz="1900">
              <a:solidFill>
                <a:srgbClr val="FFFFFF"/>
              </a:solidFill>
            </a:endParaRPr>
          </a:p>
        </p:txBody>
      </p:sp>
      <p:sp>
        <p:nvSpPr>
          <p:cNvPr id="135" name="Google Shape;135;p21"/>
          <p:cNvSpPr txBox="1"/>
          <p:nvPr/>
        </p:nvSpPr>
        <p:spPr>
          <a:xfrm>
            <a:off x="8566165" y="2944349"/>
            <a:ext cx="2836200" cy="99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latin typeface="Roboto"/>
                <a:ea typeface="Roboto"/>
                <a:cs typeface="Roboto"/>
                <a:sym typeface="Roboto"/>
              </a:rPr>
              <a:t>Developed for a specific product needs</a:t>
            </a:r>
            <a:endParaRPr b="1" sz="11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latin typeface="Roboto"/>
                <a:ea typeface="Roboto"/>
                <a:cs typeface="Roboto"/>
                <a:sym typeface="Roboto"/>
              </a:rPr>
              <a:t>The open source spinoff is a result of wanting to build an ecosystem and collaborate on building a platform</a:t>
            </a:r>
            <a:endParaRPr sz="1100"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136" name="Google Shape;136;p21"/>
          <p:cNvCxnSpPr/>
          <p:nvPr/>
        </p:nvCxnSpPr>
        <p:spPr>
          <a:xfrm>
            <a:off x="7699915" y="4871542"/>
            <a:ext cx="812400" cy="0"/>
          </a:xfrm>
          <a:prstGeom prst="straightConnector1">
            <a:avLst/>
          </a:prstGeom>
          <a:noFill/>
          <a:ln cap="flat" cmpd="sng" w="9525">
            <a:solidFill>
              <a:srgbClr val="BDBDBD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37" name="Google Shape;137;p21"/>
          <p:cNvSpPr/>
          <p:nvPr/>
        </p:nvSpPr>
        <p:spPr>
          <a:xfrm>
            <a:off x="8287261" y="4737657"/>
            <a:ext cx="264900" cy="264300"/>
          </a:xfrm>
          <a:prstGeom prst="ellipse">
            <a:avLst/>
          </a:prstGeom>
          <a:solidFill>
            <a:srgbClr val="073763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8" name="Google Shape;138;p21"/>
          <p:cNvSpPr txBox="1"/>
          <p:nvPr/>
        </p:nvSpPr>
        <p:spPr>
          <a:xfrm>
            <a:off x="8256608" y="4660700"/>
            <a:ext cx="330000" cy="4173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2100"/>
              </a:spcAft>
              <a:buNone/>
            </a:pPr>
            <a:r>
              <a:rPr lang="en-US" sz="11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5</a:t>
            </a:r>
            <a:endParaRPr sz="1900">
              <a:solidFill>
                <a:srgbClr val="FFFFFF"/>
              </a:solidFill>
            </a:endParaRPr>
          </a:p>
        </p:txBody>
      </p:sp>
      <p:sp>
        <p:nvSpPr>
          <p:cNvPr id="139" name="Google Shape;139;p21"/>
          <p:cNvSpPr txBox="1"/>
          <p:nvPr/>
        </p:nvSpPr>
        <p:spPr>
          <a:xfrm>
            <a:off x="8566176" y="4383575"/>
            <a:ext cx="3263400" cy="99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latin typeface="Roboto"/>
                <a:ea typeface="Roboto"/>
                <a:cs typeface="Roboto"/>
                <a:sym typeface="Roboto"/>
              </a:rPr>
              <a:t>Fragmentation</a:t>
            </a:r>
            <a:endParaRPr b="1" sz="16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latin typeface="Roboto"/>
                <a:ea typeface="Roboto"/>
                <a:cs typeface="Roboto"/>
                <a:sym typeface="Roboto"/>
              </a:rPr>
              <a:t>Lack of integration</a:t>
            </a:r>
            <a:endParaRPr b="1" sz="16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latin typeface="Roboto"/>
                <a:ea typeface="Roboto"/>
                <a:cs typeface="Roboto"/>
                <a:sym typeface="Roboto"/>
              </a:rPr>
              <a:t>Lack of cross pollination across projects</a:t>
            </a:r>
            <a:endParaRPr b="1" sz="1100"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140" name="Google Shape;140;p21"/>
          <p:cNvCxnSpPr/>
          <p:nvPr/>
        </p:nvCxnSpPr>
        <p:spPr>
          <a:xfrm rot="10800000">
            <a:off x="3707760" y="2866998"/>
            <a:ext cx="1722000" cy="0"/>
          </a:xfrm>
          <a:prstGeom prst="straightConnector1">
            <a:avLst/>
          </a:prstGeom>
          <a:noFill/>
          <a:ln cap="flat" cmpd="sng" w="9525">
            <a:solidFill>
              <a:srgbClr val="BDBDBD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41" name="Google Shape;141;p21"/>
          <p:cNvSpPr/>
          <p:nvPr/>
        </p:nvSpPr>
        <p:spPr>
          <a:xfrm>
            <a:off x="3645839" y="2730650"/>
            <a:ext cx="264900" cy="264300"/>
          </a:xfrm>
          <a:prstGeom prst="ellipse">
            <a:avLst/>
          </a:prstGeom>
          <a:solidFill>
            <a:srgbClr val="6FA8DC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" name="Google Shape;142;p21"/>
          <p:cNvSpPr txBox="1"/>
          <p:nvPr/>
        </p:nvSpPr>
        <p:spPr>
          <a:xfrm>
            <a:off x="3613230" y="2654208"/>
            <a:ext cx="330000" cy="4173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2100"/>
              </a:spcAft>
              <a:buNone/>
            </a:pPr>
            <a:r>
              <a:rPr lang="en-US" sz="11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endParaRPr sz="1900">
              <a:solidFill>
                <a:srgbClr val="FFFFFF"/>
              </a:solidFill>
            </a:endParaRPr>
          </a:p>
        </p:txBody>
      </p:sp>
      <p:sp>
        <p:nvSpPr>
          <p:cNvPr id="143" name="Google Shape;143;p21"/>
          <p:cNvSpPr txBox="1"/>
          <p:nvPr/>
        </p:nvSpPr>
        <p:spPr>
          <a:xfrm>
            <a:off x="804910" y="2368801"/>
            <a:ext cx="2836200" cy="99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latin typeface="Roboto"/>
                <a:ea typeface="Roboto"/>
                <a:cs typeface="Roboto"/>
                <a:sym typeface="Roboto"/>
              </a:rPr>
              <a:t>Managing projects assets</a:t>
            </a:r>
            <a:endParaRPr b="1" sz="16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latin typeface="Roboto"/>
                <a:ea typeface="Roboto"/>
                <a:cs typeface="Roboto"/>
                <a:sym typeface="Roboto"/>
              </a:rPr>
              <a:t>As project grows, it is unclear who should own legal and administrative tasks that are essential to the health of the project</a:t>
            </a:r>
            <a:endParaRPr sz="11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None/>
            </a:pPr>
            <a:r>
              <a:t/>
            </a:r>
            <a:endParaRPr sz="1100"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144" name="Google Shape;144;p21"/>
          <p:cNvCxnSpPr/>
          <p:nvPr/>
        </p:nvCxnSpPr>
        <p:spPr>
          <a:xfrm rot="10800000">
            <a:off x="3700634" y="4090384"/>
            <a:ext cx="1133100" cy="0"/>
          </a:xfrm>
          <a:prstGeom prst="straightConnector1">
            <a:avLst/>
          </a:prstGeom>
          <a:noFill/>
          <a:ln cap="flat" cmpd="sng" w="9525">
            <a:solidFill>
              <a:srgbClr val="BDBDBD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45" name="Google Shape;145;p21"/>
          <p:cNvSpPr/>
          <p:nvPr/>
        </p:nvSpPr>
        <p:spPr>
          <a:xfrm>
            <a:off x="3645839" y="3956502"/>
            <a:ext cx="264900" cy="264300"/>
          </a:xfrm>
          <a:prstGeom prst="ellipse">
            <a:avLst/>
          </a:prstGeom>
          <a:solidFill>
            <a:srgbClr val="0B5394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6" name="Google Shape;146;p21"/>
          <p:cNvSpPr txBox="1"/>
          <p:nvPr/>
        </p:nvSpPr>
        <p:spPr>
          <a:xfrm>
            <a:off x="3613218" y="3880057"/>
            <a:ext cx="330000" cy="4173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2100"/>
              </a:spcAft>
              <a:buNone/>
            </a:pPr>
            <a:r>
              <a:rPr lang="en-US" sz="11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4</a:t>
            </a:r>
            <a:endParaRPr sz="1900">
              <a:solidFill>
                <a:srgbClr val="FFFFFF"/>
              </a:solidFill>
            </a:endParaRPr>
          </a:p>
        </p:txBody>
      </p:sp>
      <p:sp>
        <p:nvSpPr>
          <p:cNvPr id="147" name="Google Shape;147;p21"/>
          <p:cNvSpPr txBox="1"/>
          <p:nvPr/>
        </p:nvSpPr>
        <p:spPr>
          <a:xfrm>
            <a:off x="377700" y="3592200"/>
            <a:ext cx="3263400" cy="99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latin typeface="Roboto"/>
                <a:ea typeface="Roboto"/>
                <a:cs typeface="Roboto"/>
                <a:sym typeface="Roboto"/>
              </a:rPr>
              <a:t>Governance challenges</a:t>
            </a:r>
            <a:endParaRPr b="1" sz="16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latin typeface="Roboto"/>
                <a:ea typeface="Roboto"/>
                <a:cs typeface="Roboto"/>
                <a:sym typeface="Roboto"/>
              </a:rPr>
              <a:t>No formal governance, </a:t>
            </a:r>
            <a:endParaRPr sz="11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latin typeface="Roboto"/>
                <a:ea typeface="Roboto"/>
                <a:cs typeface="Roboto"/>
                <a:sym typeface="Roboto"/>
              </a:rPr>
              <a:t>governance favors the creators of the project,</a:t>
            </a:r>
            <a:endParaRPr sz="11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latin typeface="Roboto"/>
                <a:ea typeface="Roboto"/>
                <a:cs typeface="Roboto"/>
                <a:sym typeface="Roboto"/>
              </a:rPr>
              <a:t>project backer dominating dev and governance</a:t>
            </a:r>
            <a:endParaRPr sz="11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None/>
            </a:pPr>
            <a:r>
              <a:t/>
            </a:r>
            <a:endParaRPr sz="1100"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148" name="Google Shape;148;p21"/>
          <p:cNvGrpSpPr/>
          <p:nvPr/>
        </p:nvGrpSpPr>
        <p:grpSpPr>
          <a:xfrm>
            <a:off x="3756655" y="1867136"/>
            <a:ext cx="4678985" cy="4342944"/>
            <a:chOff x="3318063" y="1368287"/>
            <a:chExt cx="2408000" cy="2993482"/>
          </a:xfrm>
        </p:grpSpPr>
        <p:sp>
          <p:nvSpPr>
            <p:cNvPr id="149" name="Google Shape;149;p21"/>
            <p:cNvSpPr/>
            <p:nvPr/>
          </p:nvSpPr>
          <p:spPr>
            <a:xfrm>
              <a:off x="3595785" y="2775241"/>
              <a:ext cx="1853168" cy="919151"/>
            </a:xfrm>
            <a:custGeom>
              <a:rect b="b" l="l" r="r" t="t"/>
              <a:pathLst>
                <a:path extrusionOk="0" h="12970" w="39012">
                  <a:moveTo>
                    <a:pt x="0" y="5914"/>
                  </a:moveTo>
                  <a:lnTo>
                    <a:pt x="19531" y="12970"/>
                  </a:lnTo>
                  <a:lnTo>
                    <a:pt x="39012" y="5914"/>
                  </a:lnTo>
                  <a:lnTo>
                    <a:pt x="19581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</p:sp>
        <p:sp>
          <p:nvSpPr>
            <p:cNvPr id="150" name="Google Shape;150;p21"/>
            <p:cNvSpPr/>
            <p:nvPr/>
          </p:nvSpPr>
          <p:spPr>
            <a:xfrm>
              <a:off x="3318063" y="3194383"/>
              <a:ext cx="1203867" cy="1167385"/>
            </a:xfrm>
            <a:custGeom>
              <a:rect b="b" l="l" r="r" t="t"/>
              <a:pathLst>
                <a:path extrusionOk="0" h="20822" w="31954">
                  <a:moveTo>
                    <a:pt x="7355" y="0"/>
                  </a:moveTo>
                  <a:lnTo>
                    <a:pt x="31954" y="8796"/>
                  </a:lnTo>
                  <a:lnTo>
                    <a:pt x="31954" y="20822"/>
                  </a:lnTo>
                  <a:lnTo>
                    <a:pt x="0" y="8895"/>
                  </a:lnTo>
                  <a:close/>
                </a:path>
              </a:pathLst>
            </a:custGeom>
            <a:solidFill>
              <a:srgbClr val="073763"/>
            </a:solidFill>
            <a:ln>
              <a:noFill/>
            </a:ln>
          </p:spPr>
        </p:sp>
        <p:sp>
          <p:nvSpPr>
            <p:cNvPr id="151" name="Google Shape;151;p21"/>
            <p:cNvSpPr/>
            <p:nvPr/>
          </p:nvSpPr>
          <p:spPr>
            <a:xfrm flipH="1">
              <a:off x="4522196" y="3194383"/>
              <a:ext cx="1203867" cy="1167385"/>
            </a:xfrm>
            <a:custGeom>
              <a:rect b="b" l="l" r="r" t="t"/>
              <a:pathLst>
                <a:path extrusionOk="0" h="20822" w="31954">
                  <a:moveTo>
                    <a:pt x="7355" y="0"/>
                  </a:moveTo>
                  <a:lnTo>
                    <a:pt x="31954" y="8796"/>
                  </a:lnTo>
                  <a:lnTo>
                    <a:pt x="31954" y="20822"/>
                  </a:lnTo>
                  <a:lnTo>
                    <a:pt x="0" y="8895"/>
                  </a:lnTo>
                  <a:close/>
                </a:path>
              </a:pathLst>
            </a:custGeom>
            <a:solidFill>
              <a:srgbClr val="073763"/>
            </a:solidFill>
            <a:ln>
              <a:noFill/>
            </a:ln>
          </p:spPr>
        </p:sp>
        <p:sp>
          <p:nvSpPr>
            <p:cNvPr id="152" name="Google Shape;152;p21"/>
            <p:cNvSpPr/>
            <p:nvPr/>
          </p:nvSpPr>
          <p:spPr>
            <a:xfrm>
              <a:off x="3844034" y="2401368"/>
              <a:ext cx="1356545" cy="672851"/>
            </a:xfrm>
            <a:custGeom>
              <a:rect b="b" l="l" r="r" t="t"/>
              <a:pathLst>
                <a:path extrusionOk="0" h="12970" w="39012">
                  <a:moveTo>
                    <a:pt x="0" y="5914"/>
                  </a:moveTo>
                  <a:lnTo>
                    <a:pt x="19531" y="12970"/>
                  </a:lnTo>
                  <a:lnTo>
                    <a:pt x="39012" y="5914"/>
                  </a:lnTo>
                  <a:lnTo>
                    <a:pt x="19581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</p:sp>
        <p:sp>
          <p:nvSpPr>
            <p:cNvPr id="153" name="Google Shape;153;p21"/>
            <p:cNvSpPr/>
            <p:nvPr/>
          </p:nvSpPr>
          <p:spPr>
            <a:xfrm>
              <a:off x="3930892" y="2272397"/>
              <a:ext cx="1175304" cy="581421"/>
            </a:xfrm>
            <a:custGeom>
              <a:rect b="b" l="l" r="r" t="t"/>
              <a:pathLst>
                <a:path extrusionOk="0" h="16300" w="49248">
                  <a:moveTo>
                    <a:pt x="0" y="7554"/>
                  </a:moveTo>
                  <a:lnTo>
                    <a:pt x="24649" y="16300"/>
                  </a:lnTo>
                  <a:lnTo>
                    <a:pt x="49248" y="7604"/>
                  </a:lnTo>
                  <a:lnTo>
                    <a:pt x="24599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</p:sp>
        <p:sp>
          <p:nvSpPr>
            <p:cNvPr id="154" name="Google Shape;154;p21"/>
            <p:cNvSpPr/>
            <p:nvPr/>
          </p:nvSpPr>
          <p:spPr>
            <a:xfrm>
              <a:off x="4052837" y="2081437"/>
              <a:ext cx="931314" cy="460727"/>
            </a:xfrm>
            <a:custGeom>
              <a:rect b="b" l="l" r="r" t="t"/>
              <a:pathLst>
                <a:path extrusionOk="0" h="12970" w="39012">
                  <a:moveTo>
                    <a:pt x="0" y="5914"/>
                  </a:moveTo>
                  <a:lnTo>
                    <a:pt x="19531" y="12970"/>
                  </a:lnTo>
                  <a:lnTo>
                    <a:pt x="39012" y="5914"/>
                  </a:lnTo>
                  <a:lnTo>
                    <a:pt x="19581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</p:sp>
        <p:sp>
          <p:nvSpPr>
            <p:cNvPr id="155" name="Google Shape;155;p21"/>
            <p:cNvSpPr/>
            <p:nvPr/>
          </p:nvSpPr>
          <p:spPr>
            <a:xfrm>
              <a:off x="4233144" y="1787006"/>
              <a:ext cx="573183" cy="289305"/>
            </a:xfrm>
            <a:custGeom>
              <a:rect b="b" l="l" r="r" t="t"/>
              <a:pathLst>
                <a:path extrusionOk="0" h="8150" w="24053">
                  <a:moveTo>
                    <a:pt x="0" y="3827"/>
                  </a:moveTo>
                  <a:lnTo>
                    <a:pt x="11976" y="8150"/>
                  </a:lnTo>
                  <a:lnTo>
                    <a:pt x="24053" y="3827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</p:sp>
        <p:sp>
          <p:nvSpPr>
            <p:cNvPr id="156" name="Google Shape;156;p21"/>
            <p:cNvSpPr/>
            <p:nvPr/>
          </p:nvSpPr>
          <p:spPr>
            <a:xfrm>
              <a:off x="3640743" y="2708179"/>
              <a:ext cx="881371" cy="854431"/>
            </a:xfrm>
            <a:custGeom>
              <a:rect b="b" l="l" r="r" t="t"/>
              <a:pathLst>
                <a:path extrusionOk="0" h="20822" w="31954">
                  <a:moveTo>
                    <a:pt x="7355" y="0"/>
                  </a:moveTo>
                  <a:lnTo>
                    <a:pt x="31954" y="8796"/>
                  </a:lnTo>
                  <a:lnTo>
                    <a:pt x="31954" y="20822"/>
                  </a:lnTo>
                  <a:lnTo>
                    <a:pt x="0" y="8895"/>
                  </a:lnTo>
                  <a:close/>
                </a:path>
              </a:pathLst>
            </a:custGeom>
            <a:solidFill>
              <a:srgbClr val="0B5394"/>
            </a:solidFill>
            <a:ln>
              <a:noFill/>
            </a:ln>
          </p:spPr>
        </p:sp>
        <p:sp>
          <p:nvSpPr>
            <p:cNvPr id="157" name="Google Shape;157;p21"/>
            <p:cNvSpPr/>
            <p:nvPr/>
          </p:nvSpPr>
          <p:spPr>
            <a:xfrm>
              <a:off x="3964720" y="2291507"/>
              <a:ext cx="555203" cy="453658"/>
            </a:xfrm>
            <a:custGeom>
              <a:rect b="b" l="l" r="r" t="t"/>
              <a:pathLst>
                <a:path extrusionOk="0" h="12771" w="23257">
                  <a:moveTo>
                    <a:pt x="3727" y="0"/>
                  </a:moveTo>
                  <a:lnTo>
                    <a:pt x="0" y="4522"/>
                  </a:lnTo>
                  <a:lnTo>
                    <a:pt x="23257" y="12771"/>
                  </a:lnTo>
                  <a:lnTo>
                    <a:pt x="23257" y="7056"/>
                  </a:lnTo>
                  <a:close/>
                </a:path>
              </a:pathLst>
            </a:custGeom>
            <a:gradFill>
              <a:gsLst>
                <a:gs pos="0">
                  <a:srgbClr val="FFCA37"/>
                </a:gs>
                <a:gs pos="100000">
                  <a:srgbClr val="AD8107"/>
                </a:gs>
              </a:gsLst>
              <a:lin ang="5400012" scaled="0"/>
            </a:gradFill>
            <a:ln>
              <a:noFill/>
            </a:ln>
          </p:spPr>
        </p:sp>
        <p:sp>
          <p:nvSpPr>
            <p:cNvPr id="158" name="Google Shape;158;p21"/>
            <p:cNvSpPr/>
            <p:nvPr/>
          </p:nvSpPr>
          <p:spPr>
            <a:xfrm flipH="1">
              <a:off x="4518736" y="2291507"/>
              <a:ext cx="555203" cy="453658"/>
            </a:xfrm>
            <a:custGeom>
              <a:rect b="b" l="l" r="r" t="t"/>
              <a:pathLst>
                <a:path extrusionOk="0" h="12771" w="23257">
                  <a:moveTo>
                    <a:pt x="3727" y="0"/>
                  </a:moveTo>
                  <a:lnTo>
                    <a:pt x="0" y="4522"/>
                  </a:lnTo>
                  <a:lnTo>
                    <a:pt x="23257" y="12771"/>
                  </a:lnTo>
                  <a:lnTo>
                    <a:pt x="23257" y="7056"/>
                  </a:lnTo>
                  <a:close/>
                </a:path>
              </a:pathLst>
            </a:custGeom>
            <a:solidFill>
              <a:srgbClr val="F4B400"/>
            </a:solidFill>
            <a:ln>
              <a:noFill/>
            </a:ln>
          </p:spPr>
        </p:sp>
        <p:sp>
          <p:nvSpPr>
            <p:cNvPr id="159" name="Google Shape;159;p21"/>
            <p:cNvSpPr/>
            <p:nvPr/>
          </p:nvSpPr>
          <p:spPr>
            <a:xfrm>
              <a:off x="4084537" y="1922553"/>
              <a:ext cx="435387" cy="501365"/>
            </a:xfrm>
            <a:custGeom>
              <a:rect b="b" l="l" r="r" t="t"/>
              <a:pathLst>
                <a:path extrusionOk="0" h="14114" w="18238">
                  <a:moveTo>
                    <a:pt x="6262" y="0"/>
                  </a:moveTo>
                  <a:lnTo>
                    <a:pt x="18238" y="4324"/>
                  </a:lnTo>
                  <a:lnTo>
                    <a:pt x="18238" y="14114"/>
                  </a:lnTo>
                  <a:lnTo>
                    <a:pt x="0" y="7554"/>
                  </a:lnTo>
                  <a:close/>
                </a:path>
              </a:pathLst>
            </a:custGeom>
            <a:solidFill>
              <a:srgbClr val="6FA8DC"/>
            </a:solidFill>
            <a:ln>
              <a:noFill/>
            </a:ln>
          </p:spPr>
        </p:sp>
        <p:sp>
          <p:nvSpPr>
            <p:cNvPr id="160" name="Google Shape;160;p21"/>
            <p:cNvSpPr/>
            <p:nvPr/>
          </p:nvSpPr>
          <p:spPr>
            <a:xfrm flipH="1">
              <a:off x="4518735" y="1922553"/>
              <a:ext cx="435387" cy="501365"/>
            </a:xfrm>
            <a:custGeom>
              <a:rect b="b" l="l" r="r" t="t"/>
              <a:pathLst>
                <a:path extrusionOk="0" h="14114" w="18238">
                  <a:moveTo>
                    <a:pt x="6262" y="0"/>
                  </a:moveTo>
                  <a:lnTo>
                    <a:pt x="18238" y="4324"/>
                  </a:lnTo>
                  <a:lnTo>
                    <a:pt x="18238" y="14114"/>
                  </a:lnTo>
                  <a:lnTo>
                    <a:pt x="0" y="7554"/>
                  </a:lnTo>
                  <a:close/>
                </a:path>
              </a:pathLst>
            </a:custGeom>
            <a:solidFill>
              <a:srgbClr val="6FA8DC"/>
            </a:solidFill>
            <a:ln>
              <a:noFill/>
            </a:ln>
          </p:spPr>
        </p:sp>
        <p:sp>
          <p:nvSpPr>
            <p:cNvPr id="161" name="Google Shape;161;p21"/>
            <p:cNvSpPr/>
            <p:nvPr/>
          </p:nvSpPr>
          <p:spPr>
            <a:xfrm>
              <a:off x="4266040" y="1368287"/>
              <a:ext cx="253884" cy="593119"/>
            </a:xfrm>
            <a:custGeom>
              <a:rect b="b" l="l" r="r" t="t"/>
              <a:pathLst>
                <a:path extrusionOk="0" h="16697" w="10635">
                  <a:moveTo>
                    <a:pt x="10635" y="0"/>
                  </a:moveTo>
                  <a:lnTo>
                    <a:pt x="0" y="12722"/>
                  </a:lnTo>
                  <a:lnTo>
                    <a:pt x="10635" y="16697"/>
                  </a:lnTo>
                  <a:close/>
                </a:path>
              </a:pathLst>
            </a:custGeom>
            <a:solidFill>
              <a:srgbClr val="9FC5E8"/>
            </a:solidFill>
            <a:ln>
              <a:noFill/>
            </a:ln>
          </p:spPr>
        </p:sp>
        <p:sp>
          <p:nvSpPr>
            <p:cNvPr id="162" name="Google Shape;162;p21"/>
            <p:cNvSpPr/>
            <p:nvPr/>
          </p:nvSpPr>
          <p:spPr>
            <a:xfrm flipH="1">
              <a:off x="4518734" y="1368287"/>
              <a:ext cx="253884" cy="593119"/>
            </a:xfrm>
            <a:custGeom>
              <a:rect b="b" l="l" r="r" t="t"/>
              <a:pathLst>
                <a:path extrusionOk="0" h="16697" w="10635">
                  <a:moveTo>
                    <a:pt x="10635" y="0"/>
                  </a:moveTo>
                  <a:lnTo>
                    <a:pt x="0" y="12722"/>
                  </a:lnTo>
                  <a:lnTo>
                    <a:pt x="10635" y="16697"/>
                  </a:lnTo>
                  <a:close/>
                </a:path>
              </a:pathLst>
            </a:custGeom>
            <a:solidFill>
              <a:srgbClr val="9FC5E8"/>
            </a:solidFill>
            <a:ln>
              <a:noFill/>
            </a:ln>
          </p:spPr>
        </p:sp>
        <p:sp>
          <p:nvSpPr>
            <p:cNvPr id="163" name="Google Shape;163;p21"/>
            <p:cNvSpPr/>
            <p:nvPr/>
          </p:nvSpPr>
          <p:spPr>
            <a:xfrm>
              <a:off x="3877348" y="2290728"/>
              <a:ext cx="642683" cy="657851"/>
            </a:xfrm>
            <a:custGeom>
              <a:rect b="b" l="l" r="r" t="t"/>
              <a:pathLst>
                <a:path extrusionOk="0" h="46623" w="65016">
                  <a:moveTo>
                    <a:pt x="17858" y="0"/>
                  </a:moveTo>
                  <a:lnTo>
                    <a:pt x="0" y="22135"/>
                  </a:lnTo>
                  <a:lnTo>
                    <a:pt x="65016" y="46623"/>
                  </a:lnTo>
                  <a:lnTo>
                    <a:pt x="65016" y="17537"/>
                  </a:lnTo>
                  <a:close/>
                </a:path>
              </a:pathLst>
            </a:custGeom>
            <a:solidFill>
              <a:srgbClr val="3D85C6"/>
            </a:solidFill>
            <a:ln>
              <a:noFill/>
            </a:ln>
          </p:spPr>
        </p:sp>
        <p:sp>
          <p:nvSpPr>
            <p:cNvPr id="164" name="Google Shape;164;p21"/>
            <p:cNvSpPr/>
            <p:nvPr/>
          </p:nvSpPr>
          <p:spPr>
            <a:xfrm flipH="1">
              <a:off x="4518572" y="2291772"/>
              <a:ext cx="642683" cy="657851"/>
            </a:xfrm>
            <a:custGeom>
              <a:rect b="b" l="l" r="r" t="t"/>
              <a:pathLst>
                <a:path extrusionOk="0" h="46623" w="65016">
                  <a:moveTo>
                    <a:pt x="17858" y="0"/>
                  </a:moveTo>
                  <a:lnTo>
                    <a:pt x="0" y="22135"/>
                  </a:lnTo>
                  <a:lnTo>
                    <a:pt x="65016" y="46623"/>
                  </a:lnTo>
                  <a:lnTo>
                    <a:pt x="65016" y="17537"/>
                  </a:lnTo>
                  <a:close/>
                </a:path>
              </a:pathLst>
            </a:custGeom>
            <a:solidFill>
              <a:srgbClr val="3D85C6"/>
            </a:solidFill>
            <a:ln>
              <a:noFill/>
            </a:ln>
          </p:spPr>
        </p:sp>
        <p:sp>
          <p:nvSpPr>
            <p:cNvPr id="165" name="Google Shape;165;p21"/>
            <p:cNvSpPr/>
            <p:nvPr/>
          </p:nvSpPr>
          <p:spPr>
            <a:xfrm flipH="1">
              <a:off x="4522009" y="2708179"/>
              <a:ext cx="881371" cy="854431"/>
            </a:xfrm>
            <a:custGeom>
              <a:rect b="b" l="l" r="r" t="t"/>
              <a:pathLst>
                <a:path extrusionOk="0" h="20822" w="31954">
                  <a:moveTo>
                    <a:pt x="7355" y="0"/>
                  </a:moveTo>
                  <a:lnTo>
                    <a:pt x="31954" y="8796"/>
                  </a:lnTo>
                  <a:lnTo>
                    <a:pt x="31954" y="20822"/>
                  </a:lnTo>
                  <a:lnTo>
                    <a:pt x="0" y="8895"/>
                  </a:lnTo>
                  <a:close/>
                </a:path>
              </a:pathLst>
            </a:custGeom>
            <a:solidFill>
              <a:srgbClr val="0B5394"/>
            </a:solidFill>
            <a:ln>
              <a:noFill/>
            </a:ln>
          </p:spPr>
        </p:sp>
      </p:grpSp>
      <p:sp>
        <p:nvSpPr>
          <p:cNvPr id="166" name="Google Shape;166;p21"/>
          <p:cNvSpPr txBox="1"/>
          <p:nvPr>
            <p:ph type="title"/>
          </p:nvPr>
        </p:nvSpPr>
        <p:spPr>
          <a:xfrm>
            <a:off x="624840" y="365126"/>
            <a:ext cx="10933800" cy="93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Open Source AI &amp; Data - Ecosystem Challenges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2"/>
          <p:cNvSpPr txBox="1"/>
          <p:nvPr/>
        </p:nvSpPr>
        <p:spPr>
          <a:xfrm>
            <a:off x="624840" y="365126"/>
            <a:ext cx="10933800" cy="93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168FDF"/>
                </a:solidFill>
                <a:latin typeface="Proxima Nova"/>
                <a:ea typeface="Proxima Nova"/>
                <a:cs typeface="Proxima Nova"/>
                <a:sym typeface="Proxima Nova"/>
              </a:rPr>
              <a:t>We all are aware of the advantages of open source … </a:t>
            </a:r>
            <a:endParaRPr sz="3600">
              <a:solidFill>
                <a:srgbClr val="168FD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73" name="Google Shape;173;p22"/>
          <p:cNvSpPr txBox="1"/>
          <p:nvPr/>
        </p:nvSpPr>
        <p:spPr>
          <a:xfrm>
            <a:off x="11824339" y="6583680"/>
            <a:ext cx="367800" cy="27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100">
                <a:solidFill>
                  <a:srgbClr val="2F2F2F"/>
                </a:solidFill>
                <a:latin typeface="Gill Sans"/>
                <a:ea typeface="Gill Sans"/>
                <a:cs typeface="Gill Sans"/>
                <a:sym typeface="Gill Sans"/>
              </a:rPr>
              <a:t>‹#›</a:t>
            </a:fld>
            <a:endParaRPr sz="1100">
              <a:solidFill>
                <a:srgbClr val="2F2F2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74" name="Google Shape;174;p22"/>
          <p:cNvSpPr/>
          <p:nvPr/>
        </p:nvSpPr>
        <p:spPr>
          <a:xfrm>
            <a:off x="530750" y="1900672"/>
            <a:ext cx="1935300" cy="15270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168FD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434343"/>
              </a:solidFill>
              <a:highlight>
                <a:srgbClr val="168FDF"/>
              </a:highlight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75" name="Google Shape;175;p22"/>
          <p:cNvSpPr/>
          <p:nvPr/>
        </p:nvSpPr>
        <p:spPr>
          <a:xfrm>
            <a:off x="530750" y="1900675"/>
            <a:ext cx="1935300" cy="1527000"/>
          </a:xfrm>
          <a:prstGeom prst="rect">
            <a:avLst/>
          </a:prstGeom>
          <a:noFill/>
          <a:ln cap="flat" cmpd="sng" w="9525">
            <a:solidFill>
              <a:srgbClr val="168FD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434343"/>
                </a:solidFill>
                <a:latin typeface="Proxima Nova"/>
                <a:ea typeface="Proxima Nova"/>
                <a:cs typeface="Proxima Nova"/>
                <a:sym typeface="Proxima Nova"/>
              </a:rPr>
              <a:t>Access to source code</a:t>
            </a:r>
            <a:endParaRPr sz="1800">
              <a:solidFill>
                <a:srgbClr val="434343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76" name="Google Shape;176;p22"/>
          <p:cNvSpPr/>
          <p:nvPr/>
        </p:nvSpPr>
        <p:spPr>
          <a:xfrm>
            <a:off x="2870325" y="1900672"/>
            <a:ext cx="1935300" cy="15270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168FD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434343"/>
              </a:solidFill>
              <a:highlight>
                <a:srgbClr val="168FDF"/>
              </a:highlight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77" name="Google Shape;177;p22"/>
          <p:cNvSpPr/>
          <p:nvPr/>
        </p:nvSpPr>
        <p:spPr>
          <a:xfrm>
            <a:off x="2870325" y="1900675"/>
            <a:ext cx="1935300" cy="1527000"/>
          </a:xfrm>
          <a:prstGeom prst="rect">
            <a:avLst/>
          </a:prstGeom>
          <a:noFill/>
          <a:ln cap="flat" cmpd="sng" w="9525">
            <a:solidFill>
              <a:srgbClr val="168FD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434343"/>
                </a:solidFill>
                <a:latin typeface="Proxima Nova"/>
                <a:ea typeface="Proxima Nova"/>
                <a:cs typeface="Proxima Nova"/>
                <a:sym typeface="Proxima Nova"/>
              </a:rPr>
              <a:t>Ability to customize</a:t>
            </a:r>
            <a:endParaRPr sz="1800">
              <a:solidFill>
                <a:srgbClr val="434343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78" name="Google Shape;178;p22"/>
          <p:cNvSpPr/>
          <p:nvPr/>
        </p:nvSpPr>
        <p:spPr>
          <a:xfrm>
            <a:off x="5209900" y="1900672"/>
            <a:ext cx="1935300" cy="15270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168FD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434343"/>
              </a:solidFill>
              <a:highlight>
                <a:srgbClr val="168FDF"/>
              </a:highlight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79" name="Google Shape;179;p22"/>
          <p:cNvSpPr/>
          <p:nvPr/>
        </p:nvSpPr>
        <p:spPr>
          <a:xfrm>
            <a:off x="5209900" y="1900675"/>
            <a:ext cx="1935300" cy="1527000"/>
          </a:xfrm>
          <a:prstGeom prst="rect">
            <a:avLst/>
          </a:prstGeom>
          <a:noFill/>
          <a:ln cap="flat" cmpd="sng" w="9525">
            <a:solidFill>
              <a:srgbClr val="168FD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434343"/>
                </a:solidFill>
                <a:latin typeface="Proxima Nova"/>
                <a:ea typeface="Proxima Nova"/>
                <a:cs typeface="Proxima Nova"/>
                <a:sym typeface="Proxima Nova"/>
              </a:rPr>
              <a:t>Rapid development</a:t>
            </a:r>
            <a:endParaRPr sz="1800">
              <a:solidFill>
                <a:srgbClr val="434343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80" name="Google Shape;180;p22"/>
          <p:cNvSpPr/>
          <p:nvPr/>
        </p:nvSpPr>
        <p:spPr>
          <a:xfrm>
            <a:off x="7549475" y="1900672"/>
            <a:ext cx="1935300" cy="15270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168FD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434343"/>
              </a:solidFill>
              <a:highlight>
                <a:srgbClr val="168FDF"/>
              </a:highlight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81" name="Google Shape;181;p22"/>
          <p:cNvSpPr/>
          <p:nvPr/>
        </p:nvSpPr>
        <p:spPr>
          <a:xfrm>
            <a:off x="7549475" y="1900675"/>
            <a:ext cx="1935300" cy="1527000"/>
          </a:xfrm>
          <a:prstGeom prst="rect">
            <a:avLst/>
          </a:prstGeom>
          <a:noFill/>
          <a:ln cap="flat" cmpd="sng" w="9525">
            <a:solidFill>
              <a:srgbClr val="168FD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434343"/>
                </a:solidFill>
                <a:latin typeface="Proxima Nova"/>
                <a:ea typeface="Proxima Nova"/>
                <a:cs typeface="Proxima Nova"/>
                <a:sym typeface="Proxima Nova"/>
              </a:rPr>
              <a:t>Peer review</a:t>
            </a:r>
            <a:endParaRPr sz="1800">
              <a:solidFill>
                <a:srgbClr val="434343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82" name="Google Shape;182;p22"/>
          <p:cNvSpPr/>
          <p:nvPr/>
        </p:nvSpPr>
        <p:spPr>
          <a:xfrm>
            <a:off x="9889050" y="1900672"/>
            <a:ext cx="1935300" cy="15270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168FD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434343"/>
              </a:solidFill>
              <a:highlight>
                <a:srgbClr val="168FDF"/>
              </a:highlight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83" name="Google Shape;183;p22"/>
          <p:cNvSpPr/>
          <p:nvPr/>
        </p:nvSpPr>
        <p:spPr>
          <a:xfrm>
            <a:off x="9889050" y="1900675"/>
            <a:ext cx="1935300" cy="1527000"/>
          </a:xfrm>
          <a:prstGeom prst="rect">
            <a:avLst/>
          </a:prstGeom>
          <a:noFill/>
          <a:ln cap="flat" cmpd="sng" w="9525">
            <a:solidFill>
              <a:srgbClr val="168FD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434343"/>
                </a:solidFill>
                <a:latin typeface="Proxima Nova"/>
                <a:ea typeface="Proxima Nova"/>
                <a:cs typeface="Proxima Nova"/>
                <a:sym typeface="Proxima Nova"/>
              </a:rPr>
              <a:t>Improved quality and security</a:t>
            </a:r>
            <a:endParaRPr sz="1800">
              <a:solidFill>
                <a:srgbClr val="434343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84" name="Google Shape;184;p22"/>
          <p:cNvSpPr/>
          <p:nvPr/>
        </p:nvSpPr>
        <p:spPr>
          <a:xfrm>
            <a:off x="530750" y="3809847"/>
            <a:ext cx="1935300" cy="15270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168FD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434343"/>
              </a:solidFill>
              <a:highlight>
                <a:srgbClr val="168FDF"/>
              </a:highlight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85" name="Google Shape;185;p22"/>
          <p:cNvSpPr/>
          <p:nvPr/>
        </p:nvSpPr>
        <p:spPr>
          <a:xfrm>
            <a:off x="530750" y="3809850"/>
            <a:ext cx="1935300" cy="1527000"/>
          </a:xfrm>
          <a:prstGeom prst="rect">
            <a:avLst/>
          </a:prstGeom>
          <a:noFill/>
          <a:ln cap="flat" cmpd="sng" w="9525">
            <a:solidFill>
              <a:srgbClr val="168FD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434343"/>
                </a:solidFill>
                <a:latin typeface="Proxima Nova"/>
                <a:ea typeface="Proxima Nova"/>
                <a:cs typeface="Proxima Nova"/>
                <a:sym typeface="Proxima Nova"/>
              </a:rPr>
              <a:t>Reduce dev time and TTM</a:t>
            </a:r>
            <a:endParaRPr sz="1800">
              <a:solidFill>
                <a:srgbClr val="434343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86" name="Google Shape;186;p22"/>
          <p:cNvSpPr/>
          <p:nvPr/>
        </p:nvSpPr>
        <p:spPr>
          <a:xfrm>
            <a:off x="2870325" y="3809847"/>
            <a:ext cx="1935300" cy="15270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168FD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434343"/>
              </a:solidFill>
              <a:highlight>
                <a:srgbClr val="168FDF"/>
              </a:highlight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87" name="Google Shape;187;p22"/>
          <p:cNvSpPr/>
          <p:nvPr/>
        </p:nvSpPr>
        <p:spPr>
          <a:xfrm>
            <a:off x="2870325" y="3809850"/>
            <a:ext cx="1935300" cy="1527000"/>
          </a:xfrm>
          <a:prstGeom prst="rect">
            <a:avLst/>
          </a:prstGeom>
          <a:noFill/>
          <a:ln cap="flat" cmpd="sng" w="9525">
            <a:solidFill>
              <a:srgbClr val="168FD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434343"/>
                </a:solidFill>
                <a:latin typeface="Proxima Nova"/>
                <a:ea typeface="Proxima Nova"/>
                <a:cs typeface="Proxima Nova"/>
                <a:sym typeface="Proxima Nova"/>
              </a:rPr>
              <a:t>Flexible licensing model</a:t>
            </a:r>
            <a:endParaRPr sz="1800">
              <a:solidFill>
                <a:srgbClr val="434343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88" name="Google Shape;188;p22"/>
          <p:cNvSpPr/>
          <p:nvPr/>
        </p:nvSpPr>
        <p:spPr>
          <a:xfrm>
            <a:off x="5209900" y="3809847"/>
            <a:ext cx="1935300" cy="15270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168FD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434343"/>
              </a:solidFill>
              <a:highlight>
                <a:srgbClr val="168FDF"/>
              </a:highlight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89" name="Google Shape;189;p22"/>
          <p:cNvSpPr/>
          <p:nvPr/>
        </p:nvSpPr>
        <p:spPr>
          <a:xfrm>
            <a:off x="5209900" y="3809850"/>
            <a:ext cx="1935300" cy="1527000"/>
          </a:xfrm>
          <a:prstGeom prst="rect">
            <a:avLst/>
          </a:prstGeom>
          <a:noFill/>
          <a:ln cap="flat" cmpd="sng" w="9525">
            <a:solidFill>
              <a:srgbClr val="168FD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434343"/>
                </a:solidFill>
                <a:latin typeface="Proxima Nova"/>
                <a:ea typeface="Proxima Nova"/>
                <a:cs typeface="Proxima Nova"/>
                <a:sym typeface="Proxima Nova"/>
              </a:rPr>
              <a:t>Community driven innovation</a:t>
            </a:r>
            <a:endParaRPr sz="1800">
              <a:solidFill>
                <a:srgbClr val="434343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90" name="Google Shape;190;p22"/>
          <p:cNvSpPr/>
          <p:nvPr/>
        </p:nvSpPr>
        <p:spPr>
          <a:xfrm>
            <a:off x="7549475" y="3809847"/>
            <a:ext cx="1935300" cy="15270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168FD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434343"/>
              </a:solidFill>
              <a:highlight>
                <a:srgbClr val="168FDF"/>
              </a:highlight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91" name="Google Shape;191;p22"/>
          <p:cNvSpPr/>
          <p:nvPr/>
        </p:nvSpPr>
        <p:spPr>
          <a:xfrm>
            <a:off x="7549475" y="3809850"/>
            <a:ext cx="1935300" cy="1527000"/>
          </a:xfrm>
          <a:prstGeom prst="rect">
            <a:avLst/>
          </a:prstGeom>
          <a:noFill/>
          <a:ln cap="flat" cmpd="sng" w="9525">
            <a:solidFill>
              <a:srgbClr val="168FD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434343"/>
                </a:solidFill>
                <a:latin typeface="Proxima Nova"/>
                <a:ea typeface="Proxima Nova"/>
                <a:cs typeface="Proxima Nova"/>
                <a:sym typeface="Proxima Nova"/>
              </a:rPr>
              <a:t>Influence roadmap via participation</a:t>
            </a:r>
            <a:endParaRPr sz="1800">
              <a:solidFill>
                <a:srgbClr val="434343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92" name="Google Shape;192;p22"/>
          <p:cNvSpPr/>
          <p:nvPr/>
        </p:nvSpPr>
        <p:spPr>
          <a:xfrm>
            <a:off x="9889050" y="3809847"/>
            <a:ext cx="1935300" cy="15270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168FD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434343"/>
              </a:solidFill>
              <a:highlight>
                <a:srgbClr val="168FDF"/>
              </a:highlight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93" name="Google Shape;193;p22"/>
          <p:cNvSpPr/>
          <p:nvPr/>
        </p:nvSpPr>
        <p:spPr>
          <a:xfrm>
            <a:off x="9889050" y="3809850"/>
            <a:ext cx="1935300" cy="1527000"/>
          </a:xfrm>
          <a:prstGeom prst="rect">
            <a:avLst/>
          </a:prstGeom>
          <a:noFill/>
          <a:ln cap="flat" cmpd="sng" w="9525">
            <a:solidFill>
              <a:srgbClr val="168FD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434343"/>
                </a:solidFill>
                <a:latin typeface="Proxima Nova"/>
                <a:ea typeface="Proxima Nova"/>
                <a:cs typeface="Proxima Nova"/>
                <a:sym typeface="Proxima Nova"/>
              </a:rPr>
              <a:t>Transparent technical discussions</a:t>
            </a:r>
            <a:endParaRPr sz="1800">
              <a:solidFill>
                <a:srgbClr val="434343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23"/>
          <p:cNvSpPr txBox="1"/>
          <p:nvPr>
            <p:ph type="title"/>
          </p:nvPr>
        </p:nvSpPr>
        <p:spPr>
          <a:xfrm>
            <a:off x="624840" y="365126"/>
            <a:ext cx="10933800" cy="93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Proxima Nova"/>
                <a:ea typeface="Proxima Nova"/>
                <a:cs typeface="Proxima Nova"/>
                <a:sym typeface="Proxima Nova"/>
              </a:rPr>
              <a:t>But, Open Source offers </a:t>
            </a:r>
            <a:r>
              <a:rPr i="1" lang="en-US">
                <a:latin typeface="Proxima Nova"/>
                <a:ea typeface="Proxima Nova"/>
                <a:cs typeface="Proxima Nova"/>
                <a:sym typeface="Proxima Nova"/>
              </a:rPr>
              <a:t>unique</a:t>
            </a:r>
            <a:r>
              <a:rPr lang="en-US">
                <a:latin typeface="Proxima Nova"/>
                <a:ea typeface="Proxima Nova"/>
                <a:cs typeface="Proxima Nova"/>
                <a:sym typeface="Proxima Nova"/>
              </a:rPr>
              <a:t> benefits to AI &amp; Data</a:t>
            </a:r>
            <a:endParaRPr i="1" sz="18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00" name="Google Shape;200;p23"/>
          <p:cNvSpPr txBox="1"/>
          <p:nvPr>
            <p:ph idx="12" type="sldNum"/>
          </p:nvPr>
        </p:nvSpPr>
        <p:spPr>
          <a:xfrm>
            <a:off x="11824339" y="6583680"/>
            <a:ext cx="367800" cy="2742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01" name="Google Shape;201;p23"/>
          <p:cNvSpPr/>
          <p:nvPr/>
        </p:nvSpPr>
        <p:spPr>
          <a:xfrm flipH="1" rot="10800000">
            <a:off x="3363826" y="1623550"/>
            <a:ext cx="2589000" cy="3696300"/>
          </a:xfrm>
          <a:prstGeom prst="snip1Rect">
            <a:avLst>
              <a:gd fmla="val 0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02" name="Google Shape;202;p23"/>
          <p:cNvSpPr txBox="1"/>
          <p:nvPr/>
        </p:nvSpPr>
        <p:spPr>
          <a:xfrm>
            <a:off x="3363814" y="1585950"/>
            <a:ext cx="2589000" cy="30831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Robustness</a:t>
            </a:r>
            <a:endParaRPr b="1" sz="200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spcBef>
                <a:spcPts val="50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Methods to detect alterations/tampering with datasets and models, including alterations from known adversarial attacks</a:t>
            </a:r>
            <a:endParaRPr sz="180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03" name="Google Shape;203;p23"/>
          <p:cNvSpPr/>
          <p:nvPr/>
        </p:nvSpPr>
        <p:spPr>
          <a:xfrm flipH="1">
            <a:off x="6230890" y="1621243"/>
            <a:ext cx="2589000" cy="3696300"/>
          </a:xfrm>
          <a:prstGeom prst="snip1Rect">
            <a:avLst>
              <a:gd fmla="val 0" name="adj"/>
            </a:avLst>
          </a:prstGeom>
          <a:solidFill>
            <a:srgbClr val="3D85C6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04" name="Google Shape;204;p23"/>
          <p:cNvSpPr txBox="1"/>
          <p:nvPr/>
        </p:nvSpPr>
        <p:spPr>
          <a:xfrm>
            <a:off x="6230725" y="1585950"/>
            <a:ext cx="2589000" cy="3696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Explainability</a:t>
            </a:r>
            <a:endParaRPr b="1" sz="200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spcBef>
                <a:spcPts val="50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Methods to enhance understandability and interpretability by persona/roles in process of AI model outcomes/decision recommendations, incl ranking and debating results and decision options</a:t>
            </a:r>
            <a:endParaRPr sz="180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05" name="Google Shape;205;p23"/>
          <p:cNvSpPr/>
          <p:nvPr/>
        </p:nvSpPr>
        <p:spPr>
          <a:xfrm flipH="1" rot="10800000">
            <a:off x="9102458" y="1623550"/>
            <a:ext cx="2589000" cy="3696300"/>
          </a:xfrm>
          <a:prstGeom prst="snip1Rect">
            <a:avLst>
              <a:gd fmla="val 0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06" name="Google Shape;206;p23"/>
          <p:cNvSpPr txBox="1"/>
          <p:nvPr/>
        </p:nvSpPr>
        <p:spPr>
          <a:xfrm>
            <a:off x="9097635" y="1585950"/>
            <a:ext cx="2589000" cy="30831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Lineage</a:t>
            </a:r>
            <a:endParaRPr b="1" sz="200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spcBef>
                <a:spcPts val="50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Methods to ensure provenance of datasets and AI models, including reproducibility of generated datasets and AI models</a:t>
            </a:r>
            <a:endParaRPr sz="180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07" name="Google Shape;207;p23"/>
          <p:cNvSpPr/>
          <p:nvPr/>
        </p:nvSpPr>
        <p:spPr>
          <a:xfrm flipH="1">
            <a:off x="492258" y="1621243"/>
            <a:ext cx="2589000" cy="3696300"/>
          </a:xfrm>
          <a:prstGeom prst="snip1Rect">
            <a:avLst>
              <a:gd fmla="val 0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08" name="Google Shape;208;p23"/>
          <p:cNvSpPr txBox="1"/>
          <p:nvPr/>
        </p:nvSpPr>
        <p:spPr>
          <a:xfrm>
            <a:off x="492038" y="1585950"/>
            <a:ext cx="2589000" cy="30831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Fairness</a:t>
            </a:r>
            <a:endParaRPr b="1" sz="200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None/>
            </a:pPr>
            <a:r>
              <a:rPr lang="en-US" sz="18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Methods to detect and mitigate bias in datasets and models, including bias against known protected populations</a:t>
            </a:r>
            <a:endParaRPr sz="180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09" name="Google Shape;209;p23"/>
          <p:cNvSpPr/>
          <p:nvPr/>
        </p:nvSpPr>
        <p:spPr>
          <a:xfrm flipH="1">
            <a:off x="492107" y="5470500"/>
            <a:ext cx="11199300" cy="1051800"/>
          </a:xfrm>
          <a:prstGeom prst="snip1Rect">
            <a:avLst>
              <a:gd fmla="val 0" name="adj"/>
            </a:avLst>
          </a:prstGeom>
          <a:solidFill>
            <a:srgbClr val="666666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10" name="Google Shape;210;p23"/>
          <p:cNvSpPr txBox="1"/>
          <p:nvPr/>
        </p:nvSpPr>
        <p:spPr>
          <a:xfrm>
            <a:off x="492089" y="5509425"/>
            <a:ext cx="11199300" cy="10518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Open Data </a:t>
            </a:r>
            <a:endParaRPr b="1" sz="180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3F3F3"/>
                </a:solidFill>
                <a:latin typeface="Proxima Nova"/>
                <a:ea typeface="Proxima Nova"/>
                <a:cs typeface="Proxima Nova"/>
                <a:sym typeface="Proxima Nova"/>
              </a:rPr>
              <a:t>Methods to clean, sort, tagg and track provenance and a governance structure for doing these things</a:t>
            </a:r>
            <a:endParaRPr sz="1800">
              <a:solidFill>
                <a:srgbClr val="F3F3F3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24"/>
          <p:cNvSpPr txBox="1"/>
          <p:nvPr>
            <p:ph idx="1" type="body"/>
          </p:nvPr>
        </p:nvSpPr>
        <p:spPr>
          <a:xfrm>
            <a:off x="589280" y="2965768"/>
            <a:ext cx="10972800" cy="3105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FFFFFF"/>
                </a:solidFill>
              </a:rPr>
              <a:t>LF AI &amp; Data is an LF umbrella foundation </a:t>
            </a:r>
            <a:r>
              <a:rPr lang="en-US" sz="3200">
                <a:solidFill>
                  <a:srgbClr val="FFFFFF"/>
                </a:solidFill>
              </a:rPr>
              <a:t>that brings together the LF AI and ODPi communities to further</a:t>
            </a:r>
            <a:r>
              <a:rPr lang="en-US" sz="3200">
                <a:solidFill>
                  <a:srgbClr val="FFFFFF"/>
                </a:solidFill>
              </a:rPr>
              <a:t> support collaboration and the acceleration open source innovation in AI, ML, DL and Data.</a:t>
            </a:r>
            <a:endParaRPr sz="3200">
              <a:solidFill>
                <a:srgbClr val="FFFFFF"/>
              </a:solidFill>
            </a:endParaRPr>
          </a:p>
        </p:txBody>
      </p:sp>
      <p:sp>
        <p:nvSpPr>
          <p:cNvPr id="217" name="Google Shape;217;p24"/>
          <p:cNvSpPr txBox="1"/>
          <p:nvPr>
            <p:ph idx="12" type="sldNum"/>
          </p:nvPr>
        </p:nvSpPr>
        <p:spPr>
          <a:xfrm>
            <a:off x="11824339" y="6583680"/>
            <a:ext cx="367800" cy="2742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18" name="Google Shape;218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11887203" cy="16331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25"/>
          <p:cNvSpPr txBox="1"/>
          <p:nvPr>
            <p:ph idx="12" type="sldNum"/>
          </p:nvPr>
        </p:nvSpPr>
        <p:spPr>
          <a:xfrm>
            <a:off x="11824339" y="6583680"/>
            <a:ext cx="367800" cy="2742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25" name="Google Shape;225;p25"/>
          <p:cNvPicPr preferRelativeResize="0"/>
          <p:nvPr/>
        </p:nvPicPr>
        <p:blipFill rotWithShape="1">
          <a:blip r:embed="rId3">
            <a:alphaModFix/>
          </a:blip>
          <a:srcRect b="0" l="0" r="0" t="17409"/>
          <a:stretch/>
        </p:blipFill>
        <p:spPr>
          <a:xfrm>
            <a:off x="0" y="1194200"/>
            <a:ext cx="12192000" cy="5663800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p25"/>
          <p:cNvSpPr txBox="1"/>
          <p:nvPr>
            <p:ph type="title"/>
          </p:nvPr>
        </p:nvSpPr>
        <p:spPr>
          <a:xfrm>
            <a:off x="624840" y="365126"/>
            <a:ext cx="10933800" cy="93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LF AI 2018 - 2019 Timeline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Google Shape;232;p26"/>
          <p:cNvPicPr preferRelativeResize="0"/>
          <p:nvPr/>
        </p:nvPicPr>
        <p:blipFill rotWithShape="1">
          <a:blip r:embed="rId3">
            <a:alphaModFix/>
          </a:blip>
          <a:srcRect b="0" l="0" r="0" t="17709"/>
          <a:stretch/>
        </p:blipFill>
        <p:spPr>
          <a:xfrm>
            <a:off x="0" y="1214363"/>
            <a:ext cx="12191999" cy="5643625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Google Shape;233;p26"/>
          <p:cNvSpPr txBox="1"/>
          <p:nvPr>
            <p:ph idx="12" type="sldNum"/>
          </p:nvPr>
        </p:nvSpPr>
        <p:spPr>
          <a:xfrm>
            <a:off x="11824339" y="6583680"/>
            <a:ext cx="367800" cy="2742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34" name="Google Shape;234;p26"/>
          <p:cNvSpPr txBox="1"/>
          <p:nvPr>
            <p:ph type="title"/>
          </p:nvPr>
        </p:nvSpPr>
        <p:spPr>
          <a:xfrm>
            <a:off x="624840" y="365126"/>
            <a:ext cx="10933800" cy="93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accent1"/>
                </a:solidFill>
              </a:rPr>
              <a:t>LF AI </a:t>
            </a:r>
            <a:r>
              <a:rPr lang="en-US"/>
              <a:t>2020 Timeline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27"/>
          <p:cNvSpPr txBox="1"/>
          <p:nvPr>
            <p:ph type="title"/>
          </p:nvPr>
        </p:nvSpPr>
        <p:spPr>
          <a:xfrm>
            <a:off x="624840" y="365126"/>
            <a:ext cx="10933800" cy="93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168FDF"/>
                </a:solidFill>
              </a:rPr>
              <a:t>LF AI and ODPi Combining Efforts in AI and Data</a:t>
            </a:r>
            <a:endParaRPr>
              <a:solidFill>
                <a:srgbClr val="168FDF"/>
              </a:solidFill>
            </a:endParaRPr>
          </a:p>
        </p:txBody>
      </p:sp>
      <p:sp>
        <p:nvSpPr>
          <p:cNvPr id="241" name="Google Shape;241;p27"/>
          <p:cNvSpPr txBox="1"/>
          <p:nvPr>
            <p:ph idx="12" type="sldNum"/>
          </p:nvPr>
        </p:nvSpPr>
        <p:spPr>
          <a:xfrm>
            <a:off x="11824339" y="6583680"/>
            <a:ext cx="367800" cy="2742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42" name="Google Shape;242;p27"/>
          <p:cNvSpPr txBox="1"/>
          <p:nvPr>
            <p:ph idx="1" type="body"/>
          </p:nvPr>
        </p:nvSpPr>
        <p:spPr>
          <a:xfrm>
            <a:off x="624840" y="1335088"/>
            <a:ext cx="10933800" cy="43512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rgbClr val="000000"/>
                </a:solidFill>
              </a:rPr>
              <a:t>Combining efforts will:</a:t>
            </a:r>
            <a:endParaRPr b="1" sz="2000">
              <a:solidFill>
                <a:srgbClr val="000000"/>
              </a:solidFill>
            </a:endParaRPr>
          </a:p>
          <a:p>
            <a:pPr indent="-4064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8FDF"/>
              </a:buClr>
              <a:buSzPts val="2800"/>
              <a:buChar char="›"/>
            </a:pPr>
            <a:r>
              <a:rPr lang="en-US" sz="1900">
                <a:solidFill>
                  <a:srgbClr val="000000"/>
                </a:solidFill>
              </a:rPr>
              <a:t>Bring developers/data scientists and their projects under a single roof, served by a single Technical Advisory Council and several committees (Trusted AI, BI &amp; AI, ML Workflow and InterOp), to work together towards building the open source AI &amp; Data ecosystem and accelerating development and innovation. </a:t>
            </a:r>
            <a:endParaRPr sz="1900">
              <a:solidFill>
                <a:srgbClr val="000000"/>
              </a:solidFill>
            </a:endParaRPr>
          </a:p>
          <a:p>
            <a:pPr indent="-4064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8FDF"/>
              </a:buClr>
              <a:buSzPts val="2800"/>
              <a:buChar char="›"/>
            </a:pPr>
            <a:r>
              <a:rPr lang="en-US" sz="1900">
                <a:solidFill>
                  <a:srgbClr val="000000"/>
                </a:solidFill>
              </a:rPr>
              <a:t>Provide unified guidance for end users on tools, interoperability, integration, standards, and the future of AI, Data and Analytics as its use continues to grow in every industry.</a:t>
            </a:r>
            <a:endParaRPr sz="1900">
              <a:solidFill>
                <a:srgbClr val="000000"/>
              </a:solidFill>
            </a:endParaRPr>
          </a:p>
          <a:p>
            <a:pPr indent="-4064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8FDF"/>
              </a:buClr>
              <a:buSzPts val="2800"/>
              <a:buChar char="›"/>
            </a:pPr>
            <a:r>
              <a:rPr lang="en-US" sz="1900">
                <a:solidFill>
                  <a:srgbClr val="000000"/>
                </a:solidFill>
              </a:rPr>
              <a:t>Enables close collaboration, integration, and interoperability across projects - hosted within the same umbrella foundation - which is a proven, industry best practice recipe for building strong open ecosystems. </a:t>
            </a:r>
            <a:endParaRPr sz="1900">
              <a:solidFill>
                <a:srgbClr val="000000"/>
              </a:solidFill>
            </a:endParaRPr>
          </a:p>
          <a:p>
            <a:pPr indent="-4064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8FDF"/>
              </a:buClr>
              <a:buSzPts val="2800"/>
              <a:buChar char="›"/>
            </a:pPr>
            <a:r>
              <a:rPr lang="en-US" sz="1900">
                <a:solidFill>
                  <a:srgbClr val="000000"/>
                </a:solidFill>
              </a:rPr>
              <a:t>Allow greater efficiency for members across the various services we offer to hosted projects in the AI and Data domains.</a:t>
            </a:r>
            <a:endParaRPr sz="36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The Linux Foundation">
      <a:dk1>
        <a:srgbClr val="3F3F3F"/>
      </a:dk1>
      <a:lt1>
        <a:srgbClr val="FFFFFF"/>
      </a:lt1>
      <a:dk2>
        <a:srgbClr val="00183C"/>
      </a:dk2>
      <a:lt2>
        <a:srgbClr val="FFFFFF"/>
      </a:lt2>
      <a:accent1>
        <a:srgbClr val="168FDF"/>
      </a:accent1>
      <a:accent2>
        <a:srgbClr val="FCD672"/>
      </a:accent2>
      <a:accent3>
        <a:srgbClr val="10CFC9"/>
      </a:accent3>
      <a:accent4>
        <a:srgbClr val="7564A0"/>
      </a:accent4>
      <a:accent5>
        <a:srgbClr val="FEAA61"/>
      </a:accent5>
      <a:accent6>
        <a:srgbClr val="A1A1A4"/>
      </a:accent6>
      <a:hlink>
        <a:srgbClr val="168FDF"/>
      </a:hlink>
      <a:folHlink>
        <a:srgbClr val="168FD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