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5585" r:id="rId1"/>
  </p:sldMasterIdLst>
  <p:notesMasterIdLst>
    <p:notesMasterId r:id="rId34"/>
  </p:notesMasterIdLst>
  <p:handoutMasterIdLst>
    <p:handoutMasterId r:id="rId35"/>
  </p:handoutMasterIdLst>
  <p:sldIdLst>
    <p:sldId id="409" r:id="rId2"/>
    <p:sldId id="583" r:id="rId3"/>
    <p:sldId id="587" r:id="rId4"/>
    <p:sldId id="637" r:id="rId5"/>
    <p:sldId id="618" r:id="rId6"/>
    <p:sldId id="584" r:id="rId7"/>
    <p:sldId id="619" r:id="rId8"/>
    <p:sldId id="620" r:id="rId9"/>
    <p:sldId id="622" r:id="rId10"/>
    <p:sldId id="641" r:id="rId11"/>
    <p:sldId id="625" r:id="rId12"/>
    <p:sldId id="627" r:id="rId13"/>
    <p:sldId id="624" r:id="rId14"/>
    <p:sldId id="628" r:id="rId15"/>
    <p:sldId id="626" r:id="rId16"/>
    <p:sldId id="629" r:id="rId17"/>
    <p:sldId id="636" r:id="rId18"/>
    <p:sldId id="645" r:id="rId19"/>
    <p:sldId id="644" r:id="rId20"/>
    <p:sldId id="631" r:id="rId21"/>
    <p:sldId id="630" r:id="rId22"/>
    <p:sldId id="632" r:id="rId23"/>
    <p:sldId id="634" r:id="rId24"/>
    <p:sldId id="638" r:id="rId25"/>
    <p:sldId id="635" r:id="rId26"/>
    <p:sldId id="639" r:id="rId27"/>
    <p:sldId id="640" r:id="rId28"/>
    <p:sldId id="647" r:id="rId29"/>
    <p:sldId id="646" r:id="rId30"/>
    <p:sldId id="643" r:id="rId31"/>
    <p:sldId id="642" r:id="rId32"/>
    <p:sldId id="614" r:id="rId33"/>
  </p:sldIdLst>
  <p:sldSz cx="9144000" cy="6858000" type="screen4x3"/>
  <p:notesSz cx="6797675" cy="9926638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oppa Andrea" initials="SA" lastIdx="2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5BC5C1"/>
    <a:srgbClr val="FFCE00"/>
    <a:srgbClr val="FFCD26"/>
    <a:srgbClr val="FF9B37"/>
    <a:srgbClr val="003366"/>
    <a:srgbClr val="FF9900"/>
    <a:srgbClr val="339966"/>
    <a:srgbClr val="008000"/>
    <a:srgbClr val="CD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59" autoAdjust="0"/>
    <p:restoredTop sz="95507" autoAdjust="0"/>
  </p:normalViewPr>
  <p:slideViewPr>
    <p:cSldViewPr>
      <p:cViewPr varScale="1">
        <p:scale>
          <a:sx n="84" d="100"/>
          <a:sy n="84" d="100"/>
        </p:scale>
        <p:origin x="14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95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11A4FB8-F709-4AB7-A04B-C4343A892AA9}" type="datetime1">
              <a:rPr lang="it-IT" altLang="it-IT"/>
              <a:pPr>
                <a:defRPr/>
              </a:pPr>
              <a:t>28/11/2020</a:t>
            </a:fld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 alt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7B8E21-29CA-45EE-A8A6-A592416517F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65014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633283F-400F-4EF2-85C4-BC9738F17AA5}" type="datetime1">
              <a:rPr lang="it-IT" altLang="it-IT"/>
              <a:pPr>
                <a:defRPr/>
              </a:pPr>
              <a:t>28/11/2020</a:t>
            </a:fld>
            <a:endParaRPr lang="it-IT" altLang="it-IT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5D6CDB4-19D4-425D-8BE9-DEC5661A056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161219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D6CDB4-19D4-425D-8BE9-DEC5661A0568}" type="slidenum">
              <a:rPr lang="it-IT" altLang="it-IT" smtClean="0"/>
              <a:pPr>
                <a:defRPr/>
              </a:pPr>
              <a:t>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72308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39975" y="1700219"/>
            <a:ext cx="6423025" cy="1470025"/>
          </a:xfrm>
          <a:prstGeom prst="rect">
            <a:avLst/>
          </a:prstGeom>
        </p:spPr>
        <p:txBody>
          <a:bodyPr/>
          <a:lstStyle>
            <a:lvl1pPr>
              <a:defRPr sz="3200" b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altLang="it-IT" noProof="0" dirty="0" smtClean="0"/>
              <a:t>Fare clic per modificare lo stile del titolo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9975" y="3717925"/>
            <a:ext cx="6423025" cy="1752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smtClean="0">
                <a:solidFill>
                  <a:srgbClr val="4D4D4D"/>
                </a:solidFill>
              </a:defRPr>
            </a:lvl1pPr>
          </a:lstStyle>
          <a:p>
            <a:pPr lvl="0"/>
            <a:r>
              <a:rPr lang="it-IT" altLang="it-IT" noProof="0" dirty="0" smtClean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31395281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uo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 txBox="1">
            <a:spLocks/>
          </p:cNvSpPr>
          <p:nvPr userDrawn="1"/>
        </p:nvSpPr>
        <p:spPr>
          <a:xfrm>
            <a:off x="0" y="260648"/>
            <a:ext cx="9144000" cy="62924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66"/>
                </a:solidFill>
                <a:latin typeface="+mj-lt"/>
                <a:ea typeface="MS PGothic" pitchFamily="34" charset="-128"/>
                <a:cs typeface="MS PGothic" pitchFamily="34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66"/>
                </a:solidFill>
                <a:latin typeface="Verdana" pitchFamily="34" charset="0"/>
                <a:ea typeface="MS PGothic" pitchFamily="34" charset="-128"/>
                <a:cs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66"/>
                </a:solidFill>
                <a:latin typeface="Verdana" pitchFamily="34" charset="0"/>
                <a:ea typeface="MS PGothic" pitchFamily="34" charset="-128"/>
                <a:cs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66"/>
                </a:solidFill>
                <a:latin typeface="Verdana" pitchFamily="34" charset="0"/>
                <a:ea typeface="MS PGothic" pitchFamily="34" charset="-128"/>
                <a:cs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66"/>
                </a:solidFill>
                <a:latin typeface="Verdana" pitchFamily="34" charset="0"/>
                <a:ea typeface="MS PGothic" pitchFamily="34" charset="-128"/>
                <a:cs typeface="MS PGothic" pitchFamily="34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66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66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66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66"/>
                </a:solidFill>
                <a:latin typeface="Verdana" pitchFamily="34" charset="0"/>
              </a:defRPr>
            </a:lvl9pPr>
          </a:lstStyle>
          <a:p>
            <a:pPr algn="ctr"/>
            <a:endParaRPr lang="it-IT" altLang="it-IT" kern="0" dirty="0" smtClean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8640"/>
            <a:ext cx="9144000" cy="701253"/>
          </a:xfrm>
          <a:prstGeom prst="rect">
            <a:avLst/>
          </a:prstGeom>
        </p:spPr>
        <p:txBody>
          <a:bodyPr/>
          <a:lstStyle>
            <a:lvl1pPr algn="ctr">
              <a:defRPr lang="it-IT" altLang="it-IT" sz="2800" b="1" kern="0" noProof="0" dirty="0" smtClean="0">
                <a:solidFill>
                  <a:srgbClr val="003366"/>
                </a:solidFill>
                <a:latin typeface="+mj-lt"/>
                <a:ea typeface="MS PGothic" pitchFamily="34" charset="-128"/>
                <a:cs typeface="MS PGothic" pitchFamily="34" charset="-128"/>
              </a:defRPr>
            </a:lvl1pPr>
          </a:lstStyle>
          <a:p>
            <a:pPr lvl="0"/>
            <a:r>
              <a:rPr lang="it-IT" altLang="it-IT" noProof="0" dirty="0" smtClean="0"/>
              <a:t>Fare clic per modificare lo stile del titolo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0"/>
          </p:nvPr>
        </p:nvSpPr>
        <p:spPr>
          <a:xfrm>
            <a:off x="395535" y="1125538"/>
            <a:ext cx="8424937" cy="4895850"/>
          </a:xfrm>
          <a:prstGeom prst="rect">
            <a:avLst/>
          </a:prstGeom>
        </p:spPr>
        <p:txBody>
          <a:bodyPr/>
          <a:lstStyle>
            <a:lvl1pPr>
              <a:defRPr lang="it-IT" sz="1600" kern="1200" dirty="0" smtClean="0">
                <a:solidFill>
                  <a:srgbClr val="003366"/>
                </a:solidFill>
                <a:latin typeface="Helvetica" pitchFamily="1" charset="0"/>
                <a:ea typeface="Helvetica" pitchFamily="1" charset="0"/>
                <a:cs typeface="Helvetica" pitchFamily="1" charset="0"/>
              </a:defRPr>
            </a:lvl1pPr>
            <a:lvl2pPr>
              <a:defRPr lang="it-IT" sz="1600" kern="1200" dirty="0" smtClean="0">
                <a:solidFill>
                  <a:srgbClr val="003366"/>
                </a:solidFill>
                <a:latin typeface="Helvetica" pitchFamily="1" charset="0"/>
                <a:ea typeface="Helvetica" pitchFamily="1" charset="0"/>
                <a:cs typeface="Helvetica" pitchFamily="1" charset="0"/>
              </a:defRPr>
            </a:lvl2pPr>
            <a:lvl3pPr>
              <a:defRPr lang="it-IT" sz="1600" kern="1200" dirty="0" smtClean="0">
                <a:solidFill>
                  <a:srgbClr val="003366"/>
                </a:solidFill>
                <a:latin typeface="Helvetica" pitchFamily="1" charset="0"/>
                <a:ea typeface="Helvetica" pitchFamily="1" charset="0"/>
                <a:cs typeface="Helvetica" pitchFamily="1" charset="0"/>
              </a:defRPr>
            </a:lvl3pPr>
            <a:lvl4pPr>
              <a:defRPr lang="it-IT" sz="1600" kern="1200" dirty="0" smtClean="0">
                <a:solidFill>
                  <a:srgbClr val="003366"/>
                </a:solidFill>
                <a:latin typeface="Helvetica" pitchFamily="1" charset="0"/>
                <a:ea typeface="Helvetica" pitchFamily="1" charset="0"/>
                <a:cs typeface="Helvetica" pitchFamily="1" charset="0"/>
              </a:defRPr>
            </a:lvl4pPr>
            <a:lvl5pPr>
              <a:defRPr lang="it-IT" sz="1600" kern="1200" dirty="0">
                <a:solidFill>
                  <a:srgbClr val="003366"/>
                </a:solidFill>
                <a:latin typeface="Helvetica" pitchFamily="1" charset="0"/>
                <a:ea typeface="Helvetica" pitchFamily="1" charset="0"/>
                <a:cs typeface="Helvetica" pitchFamily="1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0590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4"/>
          <p:cNvSpPr>
            <a:spLocks noChangeArrowheads="1"/>
          </p:cNvSpPr>
          <p:nvPr/>
        </p:nvSpPr>
        <p:spPr bwMode="auto">
          <a:xfrm>
            <a:off x="4151313" y="6415088"/>
            <a:ext cx="8382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fld id="{92691B9E-C2B9-4564-98D0-48D1A79C66F3}" type="slidenum">
              <a:rPr lang="it-IT" altLang="it-IT" sz="1000" smtClean="0">
                <a:solidFill>
                  <a:srgbClr val="003366"/>
                </a:solidFill>
                <a:latin typeface="Verdana" pitchFamily="34" charset="0"/>
              </a:rPr>
              <a:pPr algn="ctr" eaLnBrk="1" hangingPunct="1">
                <a:defRPr/>
              </a:pPr>
              <a:t>‹N›</a:t>
            </a:fld>
            <a:endParaRPr lang="it-IT" altLang="it-IT" sz="1000" dirty="0" smtClean="0">
              <a:solidFill>
                <a:srgbClr val="003366"/>
              </a:solidFill>
              <a:latin typeface="Verdana" pitchFamily="34" charset="0"/>
            </a:endParaRPr>
          </a:p>
        </p:txBody>
      </p:sp>
      <p:sp>
        <p:nvSpPr>
          <p:cNvPr id="5" name="Rettangolo 9"/>
          <p:cNvSpPr>
            <a:spLocks noChangeArrowheads="1"/>
          </p:cNvSpPr>
          <p:nvPr userDrawn="1"/>
        </p:nvSpPr>
        <p:spPr bwMode="auto">
          <a:xfrm>
            <a:off x="-1" y="574675"/>
            <a:ext cx="64800" cy="180000"/>
          </a:xfrm>
          <a:prstGeom prst="rect">
            <a:avLst/>
          </a:prstGeom>
          <a:solidFill>
            <a:srgbClr val="5BC5C1"/>
          </a:solidFill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it-IT" altLang="it-IT" smtClean="0"/>
          </a:p>
        </p:txBody>
      </p:sp>
      <p:sp>
        <p:nvSpPr>
          <p:cNvPr id="6" name="Rettangolo 12"/>
          <p:cNvSpPr>
            <a:spLocks noChangeArrowheads="1"/>
          </p:cNvSpPr>
          <p:nvPr userDrawn="1"/>
        </p:nvSpPr>
        <p:spPr bwMode="auto">
          <a:xfrm>
            <a:off x="0" y="0"/>
            <a:ext cx="179388" cy="574675"/>
          </a:xfrm>
          <a:prstGeom prst="rect">
            <a:avLst/>
          </a:prstGeom>
          <a:solidFill>
            <a:srgbClr val="5BC5C1"/>
          </a:solidFill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it-IT" altLang="it-IT" smtClean="0"/>
          </a:p>
        </p:txBody>
      </p:sp>
      <p:sp>
        <p:nvSpPr>
          <p:cNvPr id="7" name="Rettangolo 9"/>
          <p:cNvSpPr>
            <a:spLocks noChangeArrowheads="1"/>
          </p:cNvSpPr>
          <p:nvPr userDrawn="1"/>
        </p:nvSpPr>
        <p:spPr bwMode="auto">
          <a:xfrm>
            <a:off x="-1" y="6115049"/>
            <a:ext cx="64800" cy="180000"/>
          </a:xfrm>
          <a:prstGeom prst="rect">
            <a:avLst/>
          </a:prstGeom>
          <a:solidFill>
            <a:srgbClr val="5BC5C1"/>
          </a:solidFill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it-IT" altLang="it-IT" smtClean="0"/>
          </a:p>
        </p:txBody>
      </p:sp>
      <p:sp>
        <p:nvSpPr>
          <p:cNvPr id="8" name="Rettangolo 12"/>
          <p:cNvSpPr>
            <a:spLocks noChangeArrowheads="1"/>
          </p:cNvSpPr>
          <p:nvPr userDrawn="1"/>
        </p:nvSpPr>
        <p:spPr bwMode="auto">
          <a:xfrm>
            <a:off x="0" y="6283325"/>
            <a:ext cx="179388" cy="574675"/>
          </a:xfrm>
          <a:prstGeom prst="rect">
            <a:avLst/>
          </a:prstGeom>
          <a:solidFill>
            <a:srgbClr val="5BC5C1"/>
          </a:solidFill>
          <a:ln>
            <a:noFill/>
          </a:ln>
          <a:extLst/>
        </p:spPr>
        <p:txBody>
          <a:bodyPr/>
          <a:lstStyle/>
          <a:p>
            <a:pPr lvl="0"/>
            <a:endParaRPr lang="it-IT" altLang="it-IT" smtClean="0"/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-329406" y="6451600"/>
            <a:ext cx="8382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fld id="{92691B9E-C2B9-4564-98D0-48D1A79C66F3}" type="slidenum">
              <a:rPr lang="it-IT" altLang="it-IT" sz="1000" b="1" smtClean="0">
                <a:solidFill>
                  <a:srgbClr val="003366"/>
                </a:solidFill>
                <a:latin typeface="Verdana" pitchFamily="34" charset="0"/>
              </a:rPr>
              <a:pPr algn="ctr" eaLnBrk="1" hangingPunct="1">
                <a:defRPr/>
              </a:pPr>
              <a:t>‹N›</a:t>
            </a:fld>
            <a:endParaRPr lang="it-IT" altLang="it-IT" sz="1000" b="1" dirty="0" smtClean="0">
              <a:solidFill>
                <a:srgbClr val="003366"/>
              </a:solidFill>
              <a:latin typeface="Verdana" pitchFamily="34" charset="0"/>
            </a:endParaRPr>
          </a:p>
        </p:txBody>
      </p:sp>
      <p:sp>
        <p:nvSpPr>
          <p:cNvPr id="10" name="Rettangolo 9"/>
          <p:cNvSpPr/>
          <p:nvPr userDrawn="1"/>
        </p:nvSpPr>
        <p:spPr>
          <a:xfrm>
            <a:off x="169138" y="-1364"/>
            <a:ext cx="8974861" cy="174358"/>
          </a:xfrm>
          <a:prstGeom prst="rect">
            <a:avLst/>
          </a:prstGeom>
          <a:solidFill>
            <a:srgbClr val="5BC5C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lang="it-IT" altLang="it-IT" sz="1050" b="1" kern="120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Calibri" panose="020F0502020204030204" pitchFamily="34" charset="0"/>
              </a:rPr>
              <a:t>STREAM</a:t>
            </a:r>
            <a:r>
              <a:rPr lang="it-IT" altLang="it-IT" sz="1050" b="1" kern="1200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Calibri" panose="020F0502020204030204" pitchFamily="34" charset="0"/>
              </a:rPr>
              <a:t> PROCESSING</a:t>
            </a:r>
            <a:endParaRPr lang="it-IT" altLang="it-IT" sz="1050" b="1" kern="1200" dirty="0" smtClean="0">
              <a:solidFill>
                <a:schemeClr val="tx1"/>
              </a:solidFill>
              <a:latin typeface="+mj-lt"/>
              <a:ea typeface="MS PGothic" pitchFamily="34" charset="-128"/>
              <a:cs typeface="Calibri" panose="020F0502020204030204" pitchFamily="34" charset="0"/>
            </a:endParaRPr>
          </a:p>
        </p:txBody>
      </p:sp>
      <p:sp>
        <p:nvSpPr>
          <p:cNvPr id="11" name="Rettangolo 10"/>
          <p:cNvSpPr/>
          <p:nvPr userDrawn="1"/>
        </p:nvSpPr>
        <p:spPr>
          <a:xfrm>
            <a:off x="179388" y="6685318"/>
            <a:ext cx="8974861" cy="174358"/>
          </a:xfrm>
          <a:prstGeom prst="rect">
            <a:avLst/>
          </a:prstGeom>
          <a:solidFill>
            <a:srgbClr val="5BC5C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endParaRPr lang="it-IT" altLang="it-IT" sz="1050" b="1" dirty="0" smtClean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2" name="Rettangolo 1"/>
          <p:cNvSpPr>
            <a:spLocks noChangeArrowheads="1"/>
          </p:cNvSpPr>
          <p:nvPr userDrawn="1"/>
        </p:nvSpPr>
        <p:spPr bwMode="auto">
          <a:xfrm>
            <a:off x="64068" y="575036"/>
            <a:ext cx="64800" cy="90000"/>
          </a:xfrm>
          <a:prstGeom prst="rect">
            <a:avLst/>
          </a:prstGeom>
          <a:solidFill>
            <a:srgbClr val="5BC5C1"/>
          </a:solidFill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it-IT" altLang="it-IT" smtClean="0"/>
          </a:p>
        </p:txBody>
      </p:sp>
      <p:sp>
        <p:nvSpPr>
          <p:cNvPr id="13" name="Rettangolo 1"/>
          <p:cNvSpPr>
            <a:spLocks noChangeArrowheads="1"/>
          </p:cNvSpPr>
          <p:nvPr userDrawn="1"/>
        </p:nvSpPr>
        <p:spPr bwMode="auto">
          <a:xfrm>
            <a:off x="65985" y="6193882"/>
            <a:ext cx="64800" cy="90000"/>
          </a:xfrm>
          <a:prstGeom prst="rect">
            <a:avLst/>
          </a:prstGeom>
          <a:solidFill>
            <a:srgbClr val="5BC5C1"/>
          </a:solidFill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it-IT" altLang="it-IT" smtClean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36296" y="6256633"/>
            <a:ext cx="2191056" cy="4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23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86" r:id="rId1"/>
    <p:sldLayoutId id="2147485587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+mj-lt"/>
          <a:ea typeface="MS PGothic" pitchFamily="34" charset="-128"/>
          <a:cs typeface="MS PGothic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  <a:ea typeface="MS PGothic" pitchFamily="34" charset="-128"/>
          <a:cs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  <a:ea typeface="MS PGothic" pitchFamily="34" charset="-128"/>
          <a:cs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  <a:ea typeface="MS PGothic" pitchFamily="34" charset="-128"/>
          <a:cs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  <a:ea typeface="MS PGothic" pitchFamily="34" charset="-128"/>
          <a:cs typeface="MS PGothic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Char char="•"/>
        <a:defRPr sz="2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MS PGothic" pitchFamily="34" charset="-128"/>
          <a:cs typeface="MS PGothic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buChar char="—"/>
        <a:defRPr>
          <a:solidFill>
            <a:schemeClr val="tx1"/>
          </a:solidFill>
          <a:latin typeface="+mn-lt"/>
          <a:ea typeface="MS PGothic" pitchFamily="34" charset="-128"/>
          <a:cs typeface="MS PGothic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ü"/>
        <a:defRPr sz="1600">
          <a:solidFill>
            <a:schemeClr val="tx1"/>
          </a:solidFill>
          <a:latin typeface="+mn-lt"/>
          <a:ea typeface="MS PGothic" pitchFamily="34" charset="-128"/>
          <a:cs typeface="MS PGothic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  <a:ea typeface="MS PGothic" pitchFamily="34" charset="-128"/>
          <a:cs typeface="MS PGothic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cristian-prevedello-5b611312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igdataconference.eu/wp-content/uploads/2020/03/big-data-header-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94"/>
          <a:stretch/>
        </p:blipFill>
        <p:spPr bwMode="auto">
          <a:xfrm>
            <a:off x="35496" y="0"/>
            <a:ext cx="9108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35496" y="404664"/>
            <a:ext cx="9108504" cy="5400600"/>
          </a:xfrm>
          <a:prstGeom prst="rect">
            <a:avLst/>
          </a:prstGeom>
          <a:noFill/>
        </p:spPr>
        <p:txBody>
          <a:bodyPr anchor="ctr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Tx/>
              <a:buNone/>
              <a:defRPr sz="2400" smtClean="0">
                <a:solidFill>
                  <a:srgbClr val="4D4D4D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Char char="—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it-IT" altLang="it-IT" sz="9600" b="1" kern="0" dirty="0" smtClean="0">
                <a:solidFill>
                  <a:srgbClr val="FFCE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</a:t>
            </a:r>
            <a:r>
              <a:rPr lang="it-IT" altLang="it-IT" sz="8000" b="1" kern="0" dirty="0" err="1" smtClean="0">
                <a:solidFill>
                  <a:srgbClr val="FFCE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bigdata</a:t>
            </a:r>
            <a:r>
              <a:rPr lang="it-IT" altLang="it-IT" sz="8000" b="1" kern="0" dirty="0" smtClean="0">
                <a:solidFill>
                  <a:srgbClr val="FFCE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t-IT" altLang="it-IT" sz="6600" b="1" kern="0" dirty="0" smtClean="0">
                <a:solidFill>
                  <a:srgbClr val="FFCE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2020</a:t>
            </a:r>
          </a:p>
          <a:p>
            <a:endParaRPr lang="it-IT" altLang="it-IT" sz="2800" b="1" kern="0" dirty="0" smtClean="0">
              <a:solidFill>
                <a:schemeClr val="tx1"/>
              </a:solidFill>
            </a:endParaRPr>
          </a:p>
          <a:p>
            <a:endParaRPr lang="it-IT" altLang="it-IT" sz="2800" b="1" kern="0" dirty="0">
              <a:solidFill>
                <a:schemeClr val="tx1"/>
              </a:solidFill>
            </a:endParaRPr>
          </a:p>
          <a:p>
            <a:endParaRPr lang="it-IT" altLang="it-IT" sz="2800" b="1" kern="0" dirty="0" smtClean="0">
              <a:solidFill>
                <a:schemeClr val="tx1"/>
              </a:solidFill>
            </a:endParaRPr>
          </a:p>
          <a:p>
            <a:pPr algn="ctr"/>
            <a:r>
              <a:rPr lang="it-IT" altLang="it-IT" sz="2800" b="1" kern="0" dirty="0" smtClean="0">
                <a:solidFill>
                  <a:srgbClr val="FFCE00"/>
                </a:solidFill>
              </a:rPr>
              <a:t>REAL TIME STREAM PROCESSING</a:t>
            </a:r>
            <a:endParaRPr lang="it-IT" altLang="it-IT" sz="1800" b="1" kern="0" dirty="0" smtClean="0">
              <a:solidFill>
                <a:srgbClr val="FFCE00"/>
              </a:solidFill>
            </a:endParaRPr>
          </a:p>
          <a:p>
            <a:endParaRPr lang="it-IT" altLang="it-IT" sz="1800" b="1" kern="0" dirty="0" smtClean="0">
              <a:solidFill>
                <a:srgbClr val="FFCE00"/>
              </a:solidFill>
            </a:endParaRPr>
          </a:p>
          <a:p>
            <a:pPr algn="ctr"/>
            <a:r>
              <a:rPr lang="it-IT" altLang="it-IT" b="1" kern="0" dirty="0" smtClean="0">
                <a:solidFill>
                  <a:srgbClr val="FFCE00"/>
                </a:solidFill>
              </a:rPr>
              <a:t>CRISTIAN PREVEDELLO </a:t>
            </a:r>
            <a:endParaRPr lang="en-AE" altLang="it-IT" b="1" kern="0" dirty="0">
              <a:solidFill>
                <a:srgbClr val="FFCE00"/>
              </a:solidFill>
            </a:endParaRPr>
          </a:p>
          <a:p>
            <a:pPr algn="ctr"/>
            <a:endParaRPr lang="en-AE" altLang="it-IT" b="1" kern="0" dirty="0" smtClean="0">
              <a:solidFill>
                <a:srgbClr val="FFCE00"/>
              </a:solidFill>
            </a:endParaRPr>
          </a:p>
          <a:p>
            <a:pPr algn="ctr"/>
            <a:r>
              <a:rPr lang="it-IT" altLang="it-IT" b="1" kern="0" dirty="0" smtClean="0">
                <a:solidFill>
                  <a:srgbClr val="FFCE00"/>
                </a:solidFill>
              </a:rPr>
              <a:t>CHIEF ARCHITECT </a:t>
            </a:r>
            <a:r>
              <a:rPr lang="en-AE" altLang="it-IT" b="1" kern="0" dirty="0" smtClean="0">
                <a:solidFill>
                  <a:srgbClr val="FFCE00"/>
                </a:solidFill>
              </a:rPr>
              <a:t>@</a:t>
            </a:r>
            <a:r>
              <a:rPr lang="it-IT" altLang="it-IT" b="1" kern="0" dirty="0" smtClean="0">
                <a:solidFill>
                  <a:srgbClr val="FFCE00"/>
                </a:solidFill>
              </a:rPr>
              <a:t> PREVINET</a:t>
            </a:r>
            <a:endParaRPr lang="it-IT" altLang="it-IT" b="1" kern="0" dirty="0">
              <a:solidFill>
                <a:srgbClr val="FFCE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32" r="60626" b="33165"/>
          <a:stretch/>
        </p:blipFill>
        <p:spPr>
          <a:xfrm>
            <a:off x="-540568" y="407864"/>
            <a:ext cx="3312368" cy="1921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«THE PLATFORM»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395535" y="889893"/>
            <a:ext cx="8424937" cy="5131495"/>
          </a:xfrm>
        </p:spPr>
        <p:txBody>
          <a:bodyPr/>
          <a:lstStyle/>
          <a:p>
            <a:r>
              <a:rPr lang="it-IT" sz="2000" dirty="0" smtClean="0"/>
              <a:t>REQUEST/INPUT TOPIC</a:t>
            </a:r>
            <a:endParaRPr lang="it-IT" sz="2000" dirty="0"/>
          </a:p>
          <a:p>
            <a:endParaRPr lang="it-IT" sz="2000" dirty="0"/>
          </a:p>
          <a:p>
            <a:r>
              <a:rPr lang="it-IT" sz="2000" dirty="0"/>
              <a:t>RESPONSE/OUTPUT </a:t>
            </a:r>
            <a:r>
              <a:rPr lang="it-IT" sz="2000" dirty="0" smtClean="0"/>
              <a:t>TOPIC</a:t>
            </a:r>
          </a:p>
          <a:p>
            <a:endParaRPr lang="it-IT" sz="2000" dirty="0"/>
          </a:p>
          <a:p>
            <a:r>
              <a:rPr lang="it-IT" sz="2000" dirty="0" smtClean="0"/>
              <a:t>DIFFERENT TOPICS FOR BATCH and REAL-TIME REQUESTS</a:t>
            </a:r>
            <a:endParaRPr lang="it-IT" sz="2000" dirty="0"/>
          </a:p>
          <a:p>
            <a:endParaRPr lang="it-IT" sz="2000" dirty="0"/>
          </a:p>
          <a:p>
            <a:r>
              <a:rPr lang="it-IT" sz="2000" dirty="0"/>
              <a:t>RECOVERY </a:t>
            </a:r>
            <a:r>
              <a:rPr lang="it-IT" sz="2000" dirty="0" smtClean="0"/>
              <a:t>TOPICS for FAILED PROCESSING WITH INCREASE RETRY TIME</a:t>
            </a:r>
            <a:endParaRPr lang="it-IT" sz="2000" dirty="0"/>
          </a:p>
          <a:p>
            <a:endParaRPr lang="it-IT" sz="2000" dirty="0"/>
          </a:p>
          <a:p>
            <a:r>
              <a:rPr lang="it-IT" sz="2000" dirty="0"/>
              <a:t>KAFKA STREAMS STATE STORE  USED TO ACCOMULATE RESULTS &amp; DISCARD DUPLICATES</a:t>
            </a:r>
          </a:p>
          <a:p>
            <a:endParaRPr lang="it-IT" sz="2000" dirty="0"/>
          </a:p>
          <a:p>
            <a:r>
              <a:rPr lang="it-IT" sz="2000" dirty="0" smtClean="0"/>
              <a:t>REPARTITION </a:t>
            </a:r>
            <a:r>
              <a:rPr lang="it-IT" sz="2000" dirty="0"/>
              <a:t>AS LATE AS POSSIBLE</a:t>
            </a:r>
          </a:p>
          <a:p>
            <a:endParaRPr lang="it-IT" sz="2000" dirty="0"/>
          </a:p>
          <a:p>
            <a:pPr lvl="1"/>
            <a:endParaRPr lang="it-IT" sz="2000" dirty="0" smtClean="0"/>
          </a:p>
          <a:p>
            <a:pPr lvl="1"/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593820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OUR STACK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395535" y="889893"/>
            <a:ext cx="8424937" cy="5131495"/>
          </a:xfrm>
        </p:spPr>
        <p:txBody>
          <a:bodyPr/>
          <a:lstStyle/>
          <a:p>
            <a:r>
              <a:rPr lang="it-IT" sz="2000" b="1" dirty="0" smtClean="0"/>
              <a:t>SCALA + KAFKA STREAMS</a:t>
            </a:r>
            <a:r>
              <a:rPr lang="it-IT" sz="2000" dirty="0" smtClean="0"/>
              <a:t> </a:t>
            </a:r>
          </a:p>
          <a:p>
            <a:pPr lvl="1"/>
            <a:r>
              <a:rPr lang="it-IT" sz="2000" dirty="0" smtClean="0"/>
              <a:t>STATEFUL PROCESSING </a:t>
            </a:r>
          </a:p>
          <a:p>
            <a:pPr lvl="1"/>
            <a:endParaRPr lang="it-IT" sz="2000" dirty="0"/>
          </a:p>
          <a:p>
            <a:pPr lvl="1"/>
            <a:r>
              <a:rPr lang="it-IT" sz="2000" dirty="0" smtClean="0"/>
              <a:t>ORCHESTRATION OF DATA PIPELINES</a:t>
            </a:r>
          </a:p>
          <a:p>
            <a:pPr lvl="1"/>
            <a:endParaRPr lang="it-IT" sz="2000" dirty="0"/>
          </a:p>
          <a:p>
            <a:pPr lvl="1"/>
            <a:r>
              <a:rPr lang="it-IT" sz="2000" dirty="0" smtClean="0"/>
              <a:t>RESILENCY  OUT OF THE BOX BY KAFKA-STREAMS</a:t>
            </a:r>
          </a:p>
          <a:p>
            <a:pPr lvl="1"/>
            <a:endParaRPr lang="it-IT" sz="2000" dirty="0"/>
          </a:p>
          <a:p>
            <a:pPr lvl="1"/>
            <a:r>
              <a:rPr lang="it-IT" sz="2000" dirty="0" smtClean="0"/>
              <a:t>EASY PARADIGM TO GRASP</a:t>
            </a:r>
          </a:p>
          <a:p>
            <a:pPr lvl="1"/>
            <a:endParaRPr lang="it-IT" sz="2000" dirty="0"/>
          </a:p>
          <a:p>
            <a:pPr lvl="1"/>
            <a:r>
              <a:rPr lang="it-IT" sz="2000" dirty="0" smtClean="0"/>
              <a:t>NOT APPLICABLE FOR LONG RUNNING TAKS</a:t>
            </a:r>
          </a:p>
          <a:p>
            <a:pPr lvl="1"/>
            <a:endParaRPr lang="it-IT" sz="2000" dirty="0"/>
          </a:p>
          <a:p>
            <a:pPr lvl="1"/>
            <a:r>
              <a:rPr lang="it-IT" sz="2000" dirty="0" smtClean="0"/>
              <a:t>NOT </a:t>
            </a:r>
            <a:r>
              <a:rPr lang="it-IT" sz="2000" dirty="0"/>
              <a:t>APPLICABLE</a:t>
            </a:r>
            <a:r>
              <a:rPr lang="it-IT" sz="2000" dirty="0" smtClean="0"/>
              <a:t> FOR I/O BOUNDED TASKS</a:t>
            </a:r>
          </a:p>
          <a:p>
            <a:pPr lvl="1"/>
            <a:endParaRPr lang="it-IT" sz="2000" dirty="0"/>
          </a:p>
          <a:p>
            <a:pPr lvl="1"/>
            <a:r>
              <a:rPr lang="it-IT" sz="2000" dirty="0" smtClean="0"/>
              <a:t>CAN EASILY SCALE HORIZONTALLY WITH A NETWORK COST</a:t>
            </a:r>
          </a:p>
          <a:p>
            <a:pPr lvl="1"/>
            <a:endParaRPr lang="it-IT" dirty="0"/>
          </a:p>
          <a:p>
            <a:pPr marL="457200" lvl="1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817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OUR STACK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395535" y="889893"/>
            <a:ext cx="8424937" cy="5131495"/>
          </a:xfrm>
        </p:spPr>
        <p:txBody>
          <a:bodyPr/>
          <a:lstStyle/>
          <a:p>
            <a:r>
              <a:rPr lang="it-IT" sz="2000" b="1" dirty="0" smtClean="0"/>
              <a:t>SCALA + AKKA </a:t>
            </a:r>
            <a:r>
              <a:rPr lang="it-IT" sz="2000" b="1" dirty="0"/>
              <a:t>+ </a:t>
            </a:r>
            <a:r>
              <a:rPr lang="it-IT" sz="2000" b="1" dirty="0" smtClean="0"/>
              <a:t>ALPAKKA</a:t>
            </a:r>
            <a:endParaRPr lang="it-IT" sz="2000" dirty="0"/>
          </a:p>
          <a:p>
            <a:pPr lvl="1"/>
            <a:r>
              <a:rPr lang="it-IT" sz="2000" dirty="0" smtClean="0"/>
              <a:t>DEDICATED FOR SKILLED DEVELOPERS</a:t>
            </a:r>
          </a:p>
          <a:p>
            <a:pPr lvl="1"/>
            <a:endParaRPr lang="it-IT" sz="2000" dirty="0"/>
          </a:p>
          <a:p>
            <a:pPr lvl="1"/>
            <a:r>
              <a:rPr lang="it-IT" sz="2000" dirty="0" smtClean="0"/>
              <a:t>APPLICABLE FOR LONG RUNNING TAKS</a:t>
            </a:r>
          </a:p>
          <a:p>
            <a:pPr lvl="1"/>
            <a:endParaRPr lang="it-IT" sz="2000" dirty="0"/>
          </a:p>
          <a:p>
            <a:pPr lvl="1"/>
            <a:r>
              <a:rPr lang="it-IT" sz="2000" dirty="0" smtClean="0"/>
              <a:t>APPLICABLE FOR I/O BOUNDED TASKS</a:t>
            </a:r>
          </a:p>
          <a:p>
            <a:pPr lvl="1"/>
            <a:endParaRPr lang="it-IT" sz="2000" dirty="0" smtClean="0"/>
          </a:p>
          <a:p>
            <a:pPr lvl="1"/>
            <a:r>
              <a:rPr lang="it-IT" sz="2000" dirty="0" smtClean="0"/>
              <a:t>APPLICABLE </a:t>
            </a:r>
            <a:r>
              <a:rPr lang="it-IT" sz="2000" dirty="0"/>
              <a:t>FOR </a:t>
            </a:r>
            <a:r>
              <a:rPr lang="it-IT" sz="2000" dirty="0" smtClean="0"/>
              <a:t>ASYNCRONOUS JOBS</a:t>
            </a:r>
          </a:p>
          <a:p>
            <a:pPr lvl="1"/>
            <a:endParaRPr lang="it-IT" sz="2000" dirty="0"/>
          </a:p>
          <a:p>
            <a:pPr lvl="1"/>
            <a:r>
              <a:rPr lang="it-IT" sz="2000" dirty="0" smtClean="0"/>
              <a:t>CAN SCALE VERTICALLY WITHIN SAME INSTANCE WITH ACTORS</a:t>
            </a:r>
          </a:p>
          <a:p>
            <a:pPr lvl="1"/>
            <a:endParaRPr lang="it-IT" sz="2000" dirty="0"/>
          </a:p>
          <a:p>
            <a:pPr lvl="1"/>
            <a:r>
              <a:rPr lang="it-IT" sz="2000" dirty="0" smtClean="0"/>
              <a:t>PARALLEL PROCESSING WITHIN SAME PARTITION</a:t>
            </a:r>
            <a:endParaRPr lang="it-IT" sz="2000" dirty="0"/>
          </a:p>
          <a:p>
            <a:pPr lvl="1"/>
            <a:endParaRPr lang="it-IT" sz="2000" dirty="0"/>
          </a:p>
          <a:p>
            <a:pPr lvl="1"/>
            <a:endParaRPr lang="it-IT" dirty="0" smtClean="0"/>
          </a:p>
          <a:p>
            <a:pPr lvl="1"/>
            <a:endParaRPr lang="it-IT" dirty="0"/>
          </a:p>
          <a:p>
            <a:pPr marL="457200" lvl="1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34533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OUR STACK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395535" y="889893"/>
            <a:ext cx="8424937" cy="5131495"/>
          </a:xfrm>
        </p:spPr>
        <p:txBody>
          <a:bodyPr/>
          <a:lstStyle/>
          <a:p>
            <a:r>
              <a:rPr lang="it-IT" sz="2000" b="1" dirty="0" smtClean="0"/>
              <a:t>PYTHON</a:t>
            </a:r>
            <a:r>
              <a:rPr lang="it-IT" sz="2000" dirty="0" smtClean="0"/>
              <a:t> </a:t>
            </a:r>
          </a:p>
          <a:p>
            <a:pPr lvl="1"/>
            <a:r>
              <a:rPr lang="it-IT" sz="2000" dirty="0" smtClean="0"/>
              <a:t>FOR ML/AI RELATED PROCESSING</a:t>
            </a:r>
          </a:p>
          <a:p>
            <a:pPr lvl="1"/>
            <a:endParaRPr lang="it-IT" sz="2000" dirty="0"/>
          </a:p>
          <a:p>
            <a:pPr lvl="1"/>
            <a:r>
              <a:rPr lang="it-IT" sz="2000" dirty="0" smtClean="0"/>
              <a:t>KAFKA-PYTHON LIBRARY</a:t>
            </a:r>
          </a:p>
          <a:p>
            <a:pPr lvl="1"/>
            <a:endParaRPr lang="it-IT" sz="2000" dirty="0"/>
          </a:p>
          <a:p>
            <a:pPr lvl="1"/>
            <a:r>
              <a:rPr lang="it-IT" sz="2000" dirty="0" smtClean="0"/>
              <a:t>GLOBAL INTERPRTER LOCK PROBLEMS</a:t>
            </a:r>
          </a:p>
          <a:p>
            <a:pPr lvl="1"/>
            <a:endParaRPr lang="it-IT" sz="2000" dirty="0"/>
          </a:p>
          <a:p>
            <a:pPr lvl="1"/>
            <a:r>
              <a:rPr lang="it-IT" sz="2000" dirty="0" smtClean="0"/>
              <a:t>ONE INSTANCE PER PARTITION</a:t>
            </a:r>
          </a:p>
          <a:p>
            <a:pPr marL="457200" lvl="1" indent="0">
              <a:buNone/>
            </a:pPr>
            <a:endParaRPr lang="it-IT" sz="2000" dirty="0"/>
          </a:p>
          <a:p>
            <a:pPr lvl="1"/>
            <a:r>
              <a:rPr lang="it-IT" sz="2000" dirty="0" smtClean="0"/>
              <a:t>COMMIT </a:t>
            </a:r>
            <a:r>
              <a:rPr lang="it-IT" sz="2000" dirty="0" err="1" smtClean="0"/>
              <a:t>every</a:t>
            </a:r>
            <a:r>
              <a:rPr lang="it-IT" sz="2000" dirty="0" smtClean="0"/>
              <a:t> 100ms</a:t>
            </a:r>
          </a:p>
          <a:p>
            <a:pPr lvl="1"/>
            <a:endParaRPr lang="it-IT" sz="2000" dirty="0"/>
          </a:p>
          <a:p>
            <a:pPr lvl="1"/>
            <a:r>
              <a:rPr lang="it-IT" sz="2000" dirty="0" smtClean="0"/>
              <a:t>DISCARD OLD MESSAGES</a:t>
            </a:r>
          </a:p>
          <a:p>
            <a:pPr lvl="1"/>
            <a:endParaRPr lang="it-IT" sz="1800" dirty="0"/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5050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CONNETORS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 dirty="0"/>
          </a:p>
          <a:p>
            <a:pPr marL="457200" lvl="1" indent="0">
              <a:buNone/>
            </a:pPr>
            <a:endParaRPr lang="it-IT" dirty="0"/>
          </a:p>
        </p:txBody>
      </p:sp>
      <p:sp>
        <p:nvSpPr>
          <p:cNvPr id="4" name="Segnaposto testo 2"/>
          <p:cNvSpPr txBox="1">
            <a:spLocks/>
          </p:cNvSpPr>
          <p:nvPr/>
        </p:nvSpPr>
        <p:spPr>
          <a:xfrm>
            <a:off x="547935" y="889893"/>
            <a:ext cx="8424937" cy="528389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lang="it-IT" sz="1600" kern="1200" dirty="0" smtClean="0">
                <a:solidFill>
                  <a:srgbClr val="003366"/>
                </a:solidFill>
                <a:latin typeface="Helvetica" pitchFamily="1" charset="0"/>
                <a:ea typeface="Helvetica" pitchFamily="1" charset="0"/>
                <a:cs typeface="Helvetica" pitchFamily="1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50000"/>
              <a:buFont typeface="Wingdings" pitchFamily="2" charset="2"/>
              <a:buChar char="n"/>
              <a:defRPr lang="it-IT" sz="1600" kern="1200" dirty="0" smtClean="0">
                <a:solidFill>
                  <a:srgbClr val="003366"/>
                </a:solidFill>
                <a:latin typeface="Helvetica" pitchFamily="1" charset="0"/>
                <a:ea typeface="Helvetica" pitchFamily="1" charset="0"/>
                <a:cs typeface="Helvetica" pitchFamily="1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Char char="—"/>
              <a:defRPr lang="it-IT" sz="1600" kern="1200" dirty="0" smtClean="0">
                <a:solidFill>
                  <a:srgbClr val="003366"/>
                </a:solidFill>
                <a:latin typeface="Helvetica" pitchFamily="1" charset="0"/>
                <a:ea typeface="Helvetica" pitchFamily="1" charset="0"/>
                <a:cs typeface="Helvetica" pitchFamily="1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ü"/>
              <a:defRPr lang="it-IT" sz="1600" kern="1200" dirty="0" smtClean="0">
                <a:solidFill>
                  <a:srgbClr val="003366"/>
                </a:solidFill>
                <a:latin typeface="Helvetica" pitchFamily="1" charset="0"/>
                <a:ea typeface="Helvetica" pitchFamily="1" charset="0"/>
                <a:cs typeface="Helvetica" pitchFamily="1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Ø"/>
              <a:defRPr lang="it-IT" sz="1600" kern="1200" dirty="0">
                <a:solidFill>
                  <a:srgbClr val="003366"/>
                </a:solidFill>
                <a:latin typeface="Helvetica" pitchFamily="1" charset="0"/>
                <a:ea typeface="Helvetica" pitchFamily="1" charset="0"/>
                <a:cs typeface="Helvetica" pitchFamily="1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USUALLY FOR HEAVY I/O BOUNDED TASKS</a:t>
            </a:r>
          </a:p>
          <a:p>
            <a:endParaRPr lang="en-US" sz="2000" dirty="0" smtClean="0"/>
          </a:p>
          <a:p>
            <a:r>
              <a:rPr lang="en-US" sz="2000" dirty="0" smtClean="0"/>
              <a:t>HIGH PERFORMANCE &amp; LOW RESOURCE CONSUMPTION</a:t>
            </a:r>
          </a:p>
          <a:p>
            <a:endParaRPr lang="en-US" sz="2000" dirty="0"/>
          </a:p>
          <a:p>
            <a:r>
              <a:rPr lang="en-US" sz="2000" dirty="0" smtClean="0"/>
              <a:t>BASED ON SCALA/AKKA STACK</a:t>
            </a:r>
          </a:p>
          <a:p>
            <a:endParaRPr lang="en-US" sz="2000" dirty="0"/>
          </a:p>
          <a:p>
            <a:r>
              <a:rPr lang="en-US" sz="2000" dirty="0" smtClean="0"/>
              <a:t>CONNECTORS FOR </a:t>
            </a:r>
          </a:p>
          <a:p>
            <a:pPr lvl="1"/>
            <a:r>
              <a:rPr lang="en-US" sz="2000" dirty="0" smtClean="0"/>
              <a:t>MONGO </a:t>
            </a:r>
          </a:p>
          <a:p>
            <a:pPr lvl="1"/>
            <a:r>
              <a:rPr lang="en-US" sz="2000" dirty="0" smtClean="0"/>
              <a:t>POSTGRESQL</a:t>
            </a:r>
          </a:p>
          <a:p>
            <a:pPr lvl="1"/>
            <a:r>
              <a:rPr lang="en-US" sz="2000" dirty="0" smtClean="0"/>
              <a:t>FTP</a:t>
            </a:r>
          </a:p>
          <a:p>
            <a:pPr lvl="1"/>
            <a:r>
              <a:rPr lang="en-US" sz="2000" dirty="0" smtClean="0"/>
              <a:t>FILE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PROXY FROM/TO REST SERVICES</a:t>
            </a:r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7150" indent="0"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529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KAFKA PROXY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395535" y="889893"/>
            <a:ext cx="8424937" cy="5131495"/>
          </a:xfrm>
        </p:spPr>
        <p:txBody>
          <a:bodyPr/>
          <a:lstStyle/>
          <a:p>
            <a:r>
              <a:rPr lang="it-IT" sz="2000" b="1" dirty="0" smtClean="0"/>
              <a:t>PROVIDE A REST API TO WRITE MESSAGES WITH KAFKA TOPICS</a:t>
            </a:r>
          </a:p>
          <a:p>
            <a:endParaRPr lang="it-IT" sz="2000" b="1" dirty="0"/>
          </a:p>
          <a:p>
            <a:pPr lvl="1"/>
            <a:r>
              <a:rPr lang="it-IT" sz="2000" dirty="0" smtClean="0"/>
              <a:t>POST A MESSAGE in JSON</a:t>
            </a:r>
          </a:p>
          <a:p>
            <a:pPr lvl="1"/>
            <a:endParaRPr lang="it-IT" sz="2000" dirty="0"/>
          </a:p>
          <a:p>
            <a:pPr lvl="1"/>
            <a:r>
              <a:rPr lang="it-IT" sz="2000" dirty="0" smtClean="0"/>
              <a:t>POST A MESSAGE in JSON + MULTIPART BINARY FILES STORED IN REDIS</a:t>
            </a:r>
          </a:p>
          <a:p>
            <a:pPr lvl="1"/>
            <a:endParaRPr lang="it-IT" sz="2000" dirty="0"/>
          </a:p>
          <a:p>
            <a:pPr lvl="1"/>
            <a:r>
              <a:rPr lang="it-IT" sz="2000" dirty="0" smtClean="0"/>
              <a:t>FIRE&amp;FORGET </a:t>
            </a:r>
          </a:p>
          <a:p>
            <a:pPr lvl="1"/>
            <a:endParaRPr lang="it-IT" sz="2000" dirty="0"/>
          </a:p>
          <a:p>
            <a:pPr lvl="1"/>
            <a:r>
              <a:rPr lang="it-IT" sz="2000" dirty="0" smtClean="0"/>
              <a:t>WAIT FOR REPLY (POLLING)</a:t>
            </a:r>
          </a:p>
          <a:p>
            <a:pPr lvl="1"/>
            <a:endParaRPr lang="it-IT" sz="2000" dirty="0"/>
          </a:p>
          <a:p>
            <a:pPr marL="457200" lvl="1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1582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QUERY AGENT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395535" y="889893"/>
            <a:ext cx="8424937" cy="5131495"/>
          </a:xfrm>
        </p:spPr>
        <p:txBody>
          <a:bodyPr/>
          <a:lstStyle/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sz="2000" dirty="0" smtClean="0"/>
              <a:t>EXECUTE QUERIES ON DEMAND ON RELATIONAL &amp; MONGO DATABAES</a:t>
            </a:r>
          </a:p>
          <a:p>
            <a:endParaRPr lang="it-IT" sz="2000" dirty="0"/>
          </a:p>
          <a:p>
            <a:r>
              <a:rPr lang="it-IT" sz="2000" dirty="0"/>
              <a:t>EXECUTE </a:t>
            </a:r>
            <a:r>
              <a:rPr lang="it-IT" sz="2000" dirty="0" smtClean="0"/>
              <a:t>SCHEDULED QUERIES</a:t>
            </a:r>
          </a:p>
          <a:p>
            <a:endParaRPr lang="it-IT" sz="2000" dirty="0"/>
          </a:p>
          <a:p>
            <a:endParaRPr lang="it-IT" sz="2000" dirty="0"/>
          </a:p>
          <a:p>
            <a:r>
              <a:rPr lang="it-IT" sz="2000" dirty="0" smtClean="0"/>
              <a:t>ONE MESSAGE PER QUERY or</a:t>
            </a:r>
            <a:r>
              <a:rPr lang="en-AE" sz="2000" dirty="0" smtClean="0"/>
              <a:t>…</a:t>
            </a:r>
            <a:endParaRPr lang="it-IT" sz="2000" dirty="0" smtClean="0"/>
          </a:p>
          <a:p>
            <a:endParaRPr lang="it-IT" sz="2000" dirty="0"/>
          </a:p>
          <a:p>
            <a:r>
              <a:rPr lang="it-IT" sz="2000" dirty="0" smtClean="0"/>
              <a:t>ONE MESSAGE PER ROW</a:t>
            </a:r>
          </a:p>
          <a:p>
            <a:endParaRPr lang="it-IT" sz="2000" b="1" dirty="0"/>
          </a:p>
          <a:p>
            <a:pPr lvl="1"/>
            <a:endParaRPr lang="it-IT" dirty="0"/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51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KAFKA DETAILS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395535" y="889893"/>
            <a:ext cx="8424937" cy="5131495"/>
          </a:xfrm>
        </p:spPr>
        <p:txBody>
          <a:bodyPr/>
          <a:lstStyle/>
          <a:p>
            <a:r>
              <a:rPr lang="it-IT" sz="2000" b="1" dirty="0" smtClean="0"/>
              <a:t>KEY FORMAT</a:t>
            </a:r>
          </a:p>
          <a:p>
            <a:pPr marL="914400" lvl="2" indent="0">
              <a:buNone/>
            </a:pPr>
            <a:r>
              <a:rPr lang="it-IT" sz="2000" dirty="0" smtClean="0"/>
              <a:t>{PROTOCOL_VERSION}_</a:t>
            </a:r>
            <a:r>
              <a:rPr lang="it-IT" sz="2000" dirty="0"/>
              <a:t>{ACTION</a:t>
            </a:r>
            <a:r>
              <a:rPr lang="it-IT" sz="2000" dirty="0" smtClean="0"/>
              <a:t>}_{EVENT/MESSAGE_ID}</a:t>
            </a:r>
          </a:p>
          <a:p>
            <a:pPr marL="914400" lvl="2" indent="0">
              <a:buNone/>
            </a:pPr>
            <a:endParaRPr lang="it-IT" sz="2000" dirty="0"/>
          </a:p>
          <a:p>
            <a:r>
              <a:rPr lang="it-IT" sz="2000" b="1" dirty="0" smtClean="0"/>
              <a:t>MESSAGE FORMAT</a:t>
            </a:r>
            <a:r>
              <a:rPr lang="it-IT" sz="2000" dirty="0" smtClean="0"/>
              <a:t>: </a:t>
            </a:r>
          </a:p>
          <a:p>
            <a:pPr marL="457200" lvl="1" indent="0">
              <a:buNone/>
            </a:pPr>
            <a:r>
              <a:rPr lang="it-IT" sz="2000" dirty="0"/>
              <a:t>	</a:t>
            </a:r>
            <a:r>
              <a:rPr lang="it-IT" sz="2000" dirty="0" smtClean="0"/>
              <a:t>JSON (UGH!)</a:t>
            </a:r>
          </a:p>
          <a:p>
            <a:endParaRPr lang="it-IT" sz="2000" dirty="0"/>
          </a:p>
          <a:p>
            <a:r>
              <a:rPr lang="it-IT" sz="2000" b="1" dirty="0" smtClean="0"/>
              <a:t>NO SCHEMA REGISTRY</a:t>
            </a:r>
          </a:p>
          <a:p>
            <a:pPr lvl="1"/>
            <a:r>
              <a:rPr lang="it-IT" sz="2000" dirty="0" smtClean="0"/>
              <a:t>CONSUMERS ARE FLEXIBLE ON MESSAGE STRUCTURE</a:t>
            </a:r>
          </a:p>
          <a:p>
            <a:pPr lvl="1"/>
            <a:r>
              <a:rPr lang="it-IT" sz="2000" dirty="0" smtClean="0"/>
              <a:t>AGILE &amp; FAST DEVELOPMENT </a:t>
            </a:r>
          </a:p>
          <a:p>
            <a:pPr lvl="1"/>
            <a:r>
              <a:rPr lang="it-IT" sz="2000" dirty="0" smtClean="0"/>
              <a:t>JSON OVERHEAD</a:t>
            </a:r>
          </a:p>
          <a:p>
            <a:pPr lvl="1"/>
            <a:endParaRPr lang="it-IT" sz="2000" dirty="0"/>
          </a:p>
          <a:p>
            <a:pPr lvl="1"/>
            <a:endParaRPr lang="it-IT" sz="2000" dirty="0"/>
          </a:p>
          <a:p>
            <a:pPr lvl="1"/>
            <a:endParaRPr lang="it-IT" sz="2000" dirty="0"/>
          </a:p>
          <a:p>
            <a:pPr lvl="1"/>
            <a:endParaRPr lang="it-IT" sz="2000" dirty="0" smtClean="0"/>
          </a:p>
          <a:p>
            <a:pPr lvl="1"/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731037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GUARANTEES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395536" y="1124744"/>
            <a:ext cx="8424937" cy="5255790"/>
          </a:xfrm>
        </p:spPr>
        <p:txBody>
          <a:bodyPr/>
          <a:lstStyle/>
          <a:p>
            <a:r>
              <a:rPr lang="it-IT" sz="2000" dirty="0" smtClean="0"/>
              <a:t>AT </a:t>
            </a:r>
            <a:r>
              <a:rPr lang="it-IT" sz="2000" dirty="0"/>
              <a:t>LEAST </a:t>
            </a:r>
            <a:r>
              <a:rPr lang="it-IT" sz="2000" dirty="0" smtClean="0"/>
              <a:t>ONCE</a:t>
            </a:r>
            <a:endParaRPr lang="it-IT" sz="2000" dirty="0"/>
          </a:p>
          <a:p>
            <a:pPr lvl="1"/>
            <a:r>
              <a:rPr lang="it-IT" sz="2000" dirty="0"/>
              <a:t>EXACTLY ONCE CAUSED PROBLEMS ON PYTHON </a:t>
            </a:r>
            <a:r>
              <a:rPr lang="it-IT" sz="2000" dirty="0" smtClean="0"/>
              <a:t>CONSUMERS</a:t>
            </a:r>
          </a:p>
          <a:p>
            <a:pPr lvl="1"/>
            <a:endParaRPr lang="it-IT" sz="2000" dirty="0" smtClean="0"/>
          </a:p>
          <a:p>
            <a:pPr lvl="1"/>
            <a:r>
              <a:rPr lang="it-IT" sz="2000" dirty="0" smtClean="0"/>
              <a:t>DOESN’T WORK ALL THE TIME</a:t>
            </a:r>
          </a:p>
          <a:p>
            <a:pPr lvl="1"/>
            <a:endParaRPr lang="it-IT" sz="2000" dirty="0"/>
          </a:p>
          <a:p>
            <a:r>
              <a:rPr lang="it-IT" sz="2000" dirty="0" smtClean="0"/>
              <a:t>DEDUPLICATION </a:t>
            </a:r>
            <a:r>
              <a:rPr lang="it-IT" sz="2000" dirty="0"/>
              <a:t>ON ORCHESTRATORS</a:t>
            </a:r>
          </a:p>
          <a:p>
            <a:endParaRPr lang="it-IT" sz="2000" dirty="0" smtClean="0"/>
          </a:p>
          <a:p>
            <a:r>
              <a:rPr lang="it-IT" sz="2000" dirty="0" smtClean="0"/>
              <a:t>RESORT TO EXTERNAL DATABASE WITH IDEMPOTENT WRITES</a:t>
            </a:r>
          </a:p>
          <a:p>
            <a:endParaRPr lang="it-IT" sz="2000" dirty="0"/>
          </a:p>
          <a:p>
            <a:r>
              <a:rPr lang="it-IT" sz="2000" dirty="0" smtClean="0"/>
              <a:t>QUALITY GATES TO IDENTIFY WRONG RESULTS</a:t>
            </a:r>
          </a:p>
          <a:p>
            <a:endParaRPr lang="it-IT" sz="2000" dirty="0"/>
          </a:p>
          <a:p>
            <a:r>
              <a:rPr lang="it-IT" sz="2000" dirty="0" smtClean="0"/>
              <a:t>REPROCESS FROM SCRATCH </a:t>
            </a:r>
          </a:p>
          <a:p>
            <a:endParaRPr lang="it-IT" sz="2000" dirty="0"/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768320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ETL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6"/>
            <a:ext cx="9187494" cy="567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84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WHO WE ARE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395535" y="889892"/>
            <a:ext cx="8424937" cy="5707460"/>
          </a:xfrm>
        </p:spPr>
        <p:txBody>
          <a:bodyPr/>
          <a:lstStyle/>
          <a:p>
            <a:r>
              <a:rPr lang="en-US" sz="2000" dirty="0" smtClean="0"/>
              <a:t>OUTSOURCING COMPANY</a:t>
            </a:r>
          </a:p>
          <a:p>
            <a:r>
              <a:rPr lang="en-US" sz="2000" dirty="0" smtClean="0"/>
              <a:t>4 DIFFERENT BUSINESS UNITS</a:t>
            </a:r>
          </a:p>
          <a:p>
            <a:pPr lvl="1"/>
            <a:r>
              <a:rPr lang="en-US" sz="2000" dirty="0" smtClean="0"/>
              <a:t>Insurance &amp; banking</a:t>
            </a:r>
          </a:p>
          <a:p>
            <a:pPr lvl="1"/>
            <a:r>
              <a:rPr lang="en-US" sz="2000" dirty="0" smtClean="0"/>
              <a:t>Pension funds</a:t>
            </a:r>
          </a:p>
          <a:p>
            <a:pPr lvl="1"/>
            <a:r>
              <a:rPr lang="en-US" sz="2000" dirty="0" smtClean="0"/>
              <a:t>Finance</a:t>
            </a:r>
          </a:p>
          <a:p>
            <a:pPr lvl="1"/>
            <a:r>
              <a:rPr lang="en-US" sz="2000" dirty="0" smtClean="0"/>
              <a:t>Healthcare</a:t>
            </a:r>
          </a:p>
          <a:p>
            <a:endParaRPr lang="en-US" sz="2000" dirty="0" smtClean="0"/>
          </a:p>
          <a:p>
            <a:r>
              <a:rPr lang="en-US" sz="2000" dirty="0" smtClean="0"/>
              <a:t>~ </a:t>
            </a:r>
            <a:r>
              <a:rPr lang="en-US" sz="2000" dirty="0"/>
              <a:t>300 active </a:t>
            </a:r>
            <a:r>
              <a:rPr lang="en-US" sz="2000" dirty="0" smtClean="0"/>
              <a:t>projects</a:t>
            </a:r>
            <a:endParaRPr lang="en-US" sz="2000" dirty="0"/>
          </a:p>
          <a:p>
            <a:r>
              <a:rPr lang="en-US" sz="2000" dirty="0"/>
              <a:t>~ 100 different customers </a:t>
            </a:r>
          </a:p>
          <a:p>
            <a:endParaRPr lang="en-US" sz="2000" dirty="0" smtClean="0"/>
          </a:p>
          <a:p>
            <a:r>
              <a:rPr lang="en-US" sz="2000" dirty="0" smtClean="0"/>
              <a:t>HYSTORICALLY A PURE JAVA SHOP </a:t>
            </a:r>
          </a:p>
          <a:p>
            <a:endParaRPr lang="en-US" sz="2000" dirty="0"/>
          </a:p>
          <a:p>
            <a:r>
              <a:rPr lang="en-US" sz="2000" dirty="0" smtClean="0"/>
              <a:t>WEB ACID APPLICATIONS DEPLOYED IN JAKARTA  AS </a:t>
            </a:r>
          </a:p>
          <a:p>
            <a:endParaRPr lang="en-US" sz="2000" dirty="0"/>
          </a:p>
          <a:p>
            <a:r>
              <a:rPr lang="en-US" sz="2000" dirty="0" smtClean="0"/>
              <a:t>BATCH APPLICATIONS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884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DOC CLASSIFICATION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" y="1058364"/>
            <a:ext cx="9185820" cy="470880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3"/>
          <a:srcRect t="24710" r="83333" b="38760"/>
          <a:stretch/>
        </p:blipFill>
        <p:spPr>
          <a:xfrm>
            <a:off x="755576" y="1988840"/>
            <a:ext cx="576064" cy="316829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3"/>
          <a:srcRect l="20591" t="24710" r="68992" b="38760"/>
          <a:stretch/>
        </p:blipFill>
        <p:spPr>
          <a:xfrm>
            <a:off x="2555776" y="2100265"/>
            <a:ext cx="360040" cy="316829"/>
          </a:xfrm>
          <a:prstGeom prst="rect">
            <a:avLst/>
          </a:prstGeom>
        </p:spPr>
      </p:pic>
      <p:sp>
        <p:nvSpPr>
          <p:cNvPr id="17" name="Elaborazione 16"/>
          <p:cNvSpPr/>
          <p:nvPr/>
        </p:nvSpPr>
        <p:spPr bwMode="auto">
          <a:xfrm>
            <a:off x="971600" y="950201"/>
            <a:ext cx="648072" cy="864096"/>
          </a:xfrm>
          <a:prstGeom prst="flowChartProcess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82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DOC CLASSIFICATION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0356"/>
            <a:ext cx="9180512" cy="4707311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3"/>
          <a:srcRect l="39341" t="24710" r="50243" b="38760"/>
          <a:stretch/>
        </p:blipFill>
        <p:spPr>
          <a:xfrm>
            <a:off x="5148064" y="1916832"/>
            <a:ext cx="360040" cy="316829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0472" y="2780928"/>
            <a:ext cx="211591" cy="19669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0952" y="3497095"/>
            <a:ext cx="211591" cy="19669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0471" y="4224370"/>
            <a:ext cx="211591" cy="196690"/>
          </a:xfrm>
          <a:prstGeom prst="rect">
            <a:avLst/>
          </a:prstGeom>
        </p:spPr>
      </p:pic>
      <p:sp>
        <p:nvSpPr>
          <p:cNvPr id="18" name="Elaborazione 17"/>
          <p:cNvSpPr/>
          <p:nvPr/>
        </p:nvSpPr>
        <p:spPr bwMode="auto">
          <a:xfrm>
            <a:off x="971600" y="1484784"/>
            <a:ext cx="648072" cy="864096"/>
          </a:xfrm>
          <a:prstGeom prst="flowChartProcess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Elaborazione 18"/>
          <p:cNvSpPr/>
          <p:nvPr/>
        </p:nvSpPr>
        <p:spPr bwMode="auto">
          <a:xfrm>
            <a:off x="1292248" y="1814344"/>
            <a:ext cx="468052" cy="864096"/>
          </a:xfrm>
          <a:prstGeom prst="flowChartProcess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5"/>
          <a:srcRect r="26613" b="22322"/>
          <a:stretch/>
        </p:blipFill>
        <p:spPr>
          <a:xfrm>
            <a:off x="755576" y="2981686"/>
            <a:ext cx="432048" cy="25307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3768" y="3020104"/>
            <a:ext cx="395343" cy="17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9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DOC CLASSIFICATION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0356"/>
            <a:ext cx="9180512" cy="4707311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3"/>
          <a:srcRect l="62501" t="18280" r="27082" b="40209"/>
          <a:stretch/>
        </p:blipFill>
        <p:spPr>
          <a:xfrm>
            <a:off x="1115616" y="1196752"/>
            <a:ext cx="360040" cy="360039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0472" y="2780928"/>
            <a:ext cx="211591" cy="19669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0952" y="3497095"/>
            <a:ext cx="211591" cy="19669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0471" y="4224370"/>
            <a:ext cx="211591" cy="19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42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DOC CLASSIFICATION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1196752"/>
            <a:ext cx="9999351" cy="1296144"/>
          </a:xfrm>
          <a:prstGeom prst="rect">
            <a:avLst/>
          </a:prstGeom>
        </p:spPr>
      </p:pic>
      <p:sp>
        <p:nvSpPr>
          <p:cNvPr id="9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395535" y="2204864"/>
            <a:ext cx="8424937" cy="3816524"/>
          </a:xfrm>
        </p:spPr>
        <p:txBody>
          <a:bodyPr/>
          <a:lstStyle/>
          <a:p>
            <a:endParaRPr lang="it-IT" dirty="0" smtClean="0"/>
          </a:p>
          <a:p>
            <a:r>
              <a:rPr lang="it-IT" dirty="0" smtClean="0"/>
              <a:t>ALL MESSAGES ARE ROUTED BY THE ORCHESTRATOR</a:t>
            </a:r>
          </a:p>
          <a:p>
            <a:endParaRPr lang="it-IT" dirty="0"/>
          </a:p>
          <a:p>
            <a:r>
              <a:rPr lang="it-IT" dirty="0"/>
              <a:t>STATEFULSET WITH UNIQUE CONSUMER </a:t>
            </a:r>
            <a:r>
              <a:rPr lang="it-IT" dirty="0" smtClean="0"/>
              <a:t>GROUP for a «PUBLISH ALL» STRATEGY</a:t>
            </a:r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29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DOC CLASSIFICATION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395535" y="3738974"/>
            <a:ext cx="8856985" cy="2858378"/>
          </a:xfrm>
        </p:spPr>
        <p:txBody>
          <a:bodyPr/>
          <a:lstStyle/>
          <a:p>
            <a:r>
              <a:rPr lang="it-IT" sz="2000" dirty="0" smtClean="0"/>
              <a:t>20-30 PARTITIONS IN </a:t>
            </a:r>
            <a:r>
              <a:rPr lang="it-IT" sz="2000" dirty="0"/>
              <a:t>KAFKA, 100 </a:t>
            </a:r>
            <a:r>
              <a:rPr lang="it-IT" sz="2000" dirty="0" err="1"/>
              <a:t>commits</a:t>
            </a:r>
            <a:r>
              <a:rPr lang="it-IT" sz="2000" dirty="0"/>
              <a:t>/s</a:t>
            </a:r>
          </a:p>
          <a:p>
            <a:r>
              <a:rPr lang="it-IT" sz="2000" dirty="0" smtClean="0"/>
              <a:t>2 ORCHESTRATOR INSTANCES, up to 20/30  INSTANCES for EACH SERVICE</a:t>
            </a:r>
          </a:p>
          <a:p>
            <a:endParaRPr lang="it-IT" sz="2000" dirty="0" smtClean="0"/>
          </a:p>
          <a:p>
            <a:r>
              <a:rPr lang="it-IT" sz="2000" dirty="0" smtClean="0"/>
              <a:t>40k </a:t>
            </a:r>
            <a:r>
              <a:rPr lang="it-IT" sz="2000" dirty="0" err="1" smtClean="0"/>
              <a:t>documents</a:t>
            </a:r>
            <a:r>
              <a:rPr lang="it-IT" sz="2000" dirty="0" smtClean="0"/>
              <a:t>, 70k </a:t>
            </a:r>
            <a:r>
              <a:rPr lang="it-IT" sz="2000" dirty="0" err="1" smtClean="0"/>
              <a:t>pages</a:t>
            </a:r>
            <a:r>
              <a:rPr lang="it-IT" sz="2000" dirty="0" smtClean="0"/>
              <a:t> </a:t>
            </a:r>
            <a:r>
              <a:rPr lang="it-IT" sz="2000" dirty="0" err="1" smtClean="0"/>
              <a:t>processed</a:t>
            </a:r>
            <a:r>
              <a:rPr lang="it-IT" sz="2000" dirty="0"/>
              <a:t> </a:t>
            </a:r>
            <a:r>
              <a:rPr lang="it-IT" sz="2000" dirty="0" smtClean="0"/>
              <a:t>on a </a:t>
            </a:r>
            <a:r>
              <a:rPr lang="it-IT" sz="2000" dirty="0" err="1" smtClean="0"/>
              <a:t>average</a:t>
            </a:r>
            <a:r>
              <a:rPr lang="it-IT" sz="2000" dirty="0" smtClean="0"/>
              <a:t> in a </a:t>
            </a:r>
            <a:r>
              <a:rPr lang="it-IT" sz="2000" dirty="0" err="1" smtClean="0"/>
              <a:t>day</a:t>
            </a:r>
            <a:endParaRPr lang="it-IT" sz="2000" dirty="0" smtClean="0"/>
          </a:p>
          <a:p>
            <a:endParaRPr lang="it-IT" sz="2000" dirty="0"/>
          </a:p>
          <a:p>
            <a:r>
              <a:rPr lang="it-IT" sz="2000" dirty="0" smtClean="0"/>
              <a:t>KEEP TOPICS </a:t>
            </a:r>
            <a:r>
              <a:rPr lang="it-IT" sz="2000" dirty="0" smtClean="0"/>
              <a:t>SMALL </a:t>
            </a:r>
            <a:r>
              <a:rPr lang="en-AE" sz="2000" dirty="0" smtClean="0"/>
              <a:t>–</a:t>
            </a:r>
            <a:r>
              <a:rPr lang="it-IT" sz="2000" dirty="0" smtClean="0"/>
              <a:t> NO MONOLITH </a:t>
            </a:r>
            <a:r>
              <a:rPr lang="en-AE" sz="2000" dirty="0" smtClean="0"/>
              <a:t>–</a:t>
            </a:r>
            <a:r>
              <a:rPr lang="it-IT" sz="2000" dirty="0" smtClean="0"/>
              <a:t> REPLICATE THE STACK</a:t>
            </a:r>
            <a:endParaRPr lang="it-IT" sz="2000" dirty="0" smtClean="0"/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b="18217"/>
          <a:stretch/>
        </p:blipFill>
        <p:spPr>
          <a:xfrm>
            <a:off x="251520" y="667971"/>
            <a:ext cx="4536504" cy="278256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r="26028"/>
          <a:stretch/>
        </p:blipFill>
        <p:spPr>
          <a:xfrm>
            <a:off x="5012927" y="667971"/>
            <a:ext cx="3888431" cy="270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82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89"/>
          <a:stretch/>
        </p:blipFill>
        <p:spPr>
          <a:xfrm>
            <a:off x="0" y="1124744"/>
            <a:ext cx="9205050" cy="511256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LOG MANAGEMENT</a:t>
            </a:r>
            <a:endParaRPr lang="it-IT" dirty="0"/>
          </a:p>
        </p:txBody>
      </p:sp>
      <p:pic>
        <p:nvPicPr>
          <p:cNvPr id="2052" name="Picture 4" descr="Scala-full-color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44824"/>
            <a:ext cx="648072" cy="29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cala-full-color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994058"/>
            <a:ext cx="648072" cy="29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Scala-full-color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204865"/>
            <a:ext cx="648072" cy="29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395535" y="4736412"/>
            <a:ext cx="8424937" cy="1284976"/>
          </a:xfrm>
        </p:spPr>
        <p:txBody>
          <a:bodyPr/>
          <a:lstStyle/>
          <a:p>
            <a:r>
              <a:rPr lang="it-IT" sz="2000" dirty="0" smtClean="0"/>
              <a:t>AGGREGATIONS</a:t>
            </a:r>
          </a:p>
          <a:p>
            <a:r>
              <a:rPr lang="it-IT" sz="2000" dirty="0" smtClean="0"/>
              <a:t>GROUPING BY WINDOWS</a:t>
            </a:r>
          </a:p>
        </p:txBody>
      </p:sp>
    </p:spTree>
    <p:extLst>
      <p:ext uri="{BB962C8B-B14F-4D97-AF65-F5344CB8AC3E}">
        <p14:creationId xmlns:p14="http://schemas.microsoft.com/office/powerpoint/2010/main" val="231937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LOG MANAGEMENT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0" y="692697"/>
            <a:ext cx="4155750" cy="2978288"/>
          </a:xfrm>
          <a:prstGeom prst="rect">
            <a:avLst/>
          </a:prstGeom>
        </p:spPr>
      </p:pic>
      <p:sp>
        <p:nvSpPr>
          <p:cNvPr id="5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251520" y="3991769"/>
            <a:ext cx="8856985" cy="2520280"/>
          </a:xfrm>
        </p:spPr>
        <p:txBody>
          <a:bodyPr/>
          <a:lstStyle/>
          <a:p>
            <a:pPr marL="0" indent="0">
              <a:buNone/>
            </a:pPr>
            <a:endParaRPr lang="it-IT" sz="2000" dirty="0" smtClean="0"/>
          </a:p>
          <a:p>
            <a:r>
              <a:rPr lang="it-IT" sz="2000" dirty="0" smtClean="0"/>
              <a:t>10 PARTITIONS IN KAFKA</a:t>
            </a:r>
          </a:p>
          <a:p>
            <a:endParaRPr lang="it-IT" sz="2000" dirty="0" smtClean="0"/>
          </a:p>
          <a:p>
            <a:r>
              <a:rPr lang="it-IT" sz="2000" dirty="0" smtClean="0"/>
              <a:t>4 INSTANCES for EACH SERVICE</a:t>
            </a:r>
          </a:p>
          <a:p>
            <a:endParaRPr lang="it-IT" sz="2000" dirty="0"/>
          </a:p>
          <a:p>
            <a:r>
              <a:rPr lang="it-IT" sz="2000" dirty="0" smtClean="0"/>
              <a:t>GLOBALLY 2k/3k log </a:t>
            </a:r>
            <a:r>
              <a:rPr lang="it-IT" sz="2000" dirty="0" err="1" smtClean="0"/>
              <a:t>lines</a:t>
            </a:r>
            <a:r>
              <a:rPr lang="it-IT" sz="2000" dirty="0" smtClean="0"/>
              <a:t>/</a:t>
            </a:r>
            <a:r>
              <a:rPr lang="it-IT" sz="2000" dirty="0" err="1" smtClean="0"/>
              <a:t>seconds</a:t>
            </a:r>
            <a:endParaRPr lang="it-IT" sz="2000" dirty="0" smtClean="0"/>
          </a:p>
          <a:p>
            <a:pPr marL="0" indent="0">
              <a:buNone/>
            </a:pPr>
            <a:endParaRPr lang="it-IT" sz="2000" dirty="0" smtClean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r="17632"/>
          <a:stretch/>
        </p:blipFill>
        <p:spPr>
          <a:xfrm>
            <a:off x="4269956" y="692697"/>
            <a:ext cx="4874044" cy="297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23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CUSTOMER ASSISTANCE PLATFORM</a:t>
            </a:r>
            <a:br>
              <a:rPr lang="it-IT" dirty="0" smtClean="0"/>
            </a:br>
            <a:r>
              <a:rPr lang="it-IT" dirty="0" smtClean="0"/>
              <a:t>x HEALTHCARE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395535" y="889893"/>
            <a:ext cx="8424937" cy="5131495"/>
          </a:xfrm>
        </p:spPr>
        <p:txBody>
          <a:bodyPr/>
          <a:lstStyle/>
          <a:p>
            <a:endParaRPr lang="it-IT" sz="2000" dirty="0" smtClean="0"/>
          </a:p>
          <a:p>
            <a:r>
              <a:rPr lang="it-IT" sz="2000" b="1" dirty="0" smtClean="0"/>
              <a:t>USERS CAN </a:t>
            </a:r>
          </a:p>
          <a:p>
            <a:pPr lvl="1"/>
            <a:r>
              <a:rPr lang="it-IT" sz="2000" dirty="0" smtClean="0"/>
              <a:t>BOOK and MANAGE A VISIT WITH A DOCTOR</a:t>
            </a:r>
          </a:p>
          <a:p>
            <a:pPr lvl="1"/>
            <a:r>
              <a:rPr lang="it-IT" sz="2000" dirty="0" smtClean="0"/>
              <a:t>ASK FOR SOME INFO</a:t>
            </a:r>
          </a:p>
          <a:p>
            <a:pPr lvl="1"/>
            <a:r>
              <a:rPr lang="it-IT" sz="2000" dirty="0" smtClean="0"/>
              <a:t>ASK FOR </a:t>
            </a:r>
            <a:r>
              <a:rPr lang="it-IT" sz="2000" dirty="0"/>
              <a:t>A </a:t>
            </a:r>
            <a:r>
              <a:rPr lang="it-IT" sz="2000" dirty="0" smtClean="0"/>
              <a:t>REIMBURSEMENT</a:t>
            </a:r>
          </a:p>
          <a:p>
            <a:pPr lvl="1"/>
            <a:r>
              <a:rPr lang="it-IT" sz="2000" dirty="0" smtClean="0"/>
              <a:t>PROVIDE FEEDBACK ON THEIR EXPERIENCE</a:t>
            </a:r>
          </a:p>
          <a:p>
            <a:pPr marL="457200" lvl="1" indent="0">
              <a:buNone/>
            </a:pPr>
            <a:endParaRPr lang="it-IT" sz="2000" dirty="0" smtClean="0"/>
          </a:p>
          <a:p>
            <a:r>
              <a:rPr lang="it-IT" sz="2000" b="1" dirty="0" smtClean="0"/>
              <a:t>THE PLATFORM </a:t>
            </a:r>
          </a:p>
          <a:p>
            <a:pPr lvl="1"/>
            <a:r>
              <a:rPr lang="it-IT" sz="2000" dirty="0" smtClean="0"/>
              <a:t>EVENT BASED ARCHITECTURE</a:t>
            </a:r>
          </a:p>
          <a:p>
            <a:pPr lvl="1"/>
            <a:r>
              <a:rPr lang="it-IT" sz="2000" dirty="0" smtClean="0"/>
              <a:t>SENDS REMINDERS</a:t>
            </a:r>
          </a:p>
          <a:p>
            <a:pPr lvl="1"/>
            <a:r>
              <a:rPr lang="it-IT" sz="2000" dirty="0" smtClean="0"/>
              <a:t>PROVIDE SUGGESTIONS BASED ON USER PREFERENCES</a:t>
            </a:r>
            <a:endParaRPr lang="it-IT" sz="2000" dirty="0"/>
          </a:p>
          <a:p>
            <a:endParaRPr lang="it-IT" sz="2000" dirty="0"/>
          </a:p>
          <a:p>
            <a:endParaRPr lang="it-IT" sz="2000" dirty="0"/>
          </a:p>
          <a:p>
            <a:pPr lvl="1"/>
            <a:endParaRPr lang="it-IT" sz="2000" dirty="0" smtClean="0"/>
          </a:p>
        </p:txBody>
      </p:sp>
    </p:spTree>
    <p:extLst>
      <p:ext uri="{BB962C8B-B14F-4D97-AF65-F5344CB8AC3E}">
        <p14:creationId xmlns:p14="http://schemas.microsoft.com/office/powerpoint/2010/main" val="547625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CUSTOMER ASSISTANCE PLATFORM</a:t>
            </a:r>
            <a:br>
              <a:rPr lang="it-IT" dirty="0" smtClean="0"/>
            </a:br>
            <a:r>
              <a:rPr lang="it-IT" dirty="0" smtClean="0"/>
              <a:t>x HEALTHCARE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395535" y="889893"/>
            <a:ext cx="8424937" cy="5131495"/>
          </a:xfrm>
        </p:spPr>
        <p:txBody>
          <a:bodyPr/>
          <a:lstStyle/>
          <a:p>
            <a:endParaRPr lang="it-IT" sz="2000" dirty="0" smtClean="0"/>
          </a:p>
          <a:p>
            <a:pPr lvl="1"/>
            <a:r>
              <a:rPr lang="it-IT" sz="2000" dirty="0" smtClean="0"/>
              <a:t>WEATHER SERVICE WRAPPER</a:t>
            </a:r>
          </a:p>
          <a:p>
            <a:pPr lvl="1"/>
            <a:endParaRPr lang="it-IT" sz="2000" dirty="0" smtClean="0"/>
          </a:p>
          <a:p>
            <a:pPr lvl="1"/>
            <a:r>
              <a:rPr lang="it-IT" sz="2000" dirty="0"/>
              <a:t>RECOMMENDER </a:t>
            </a:r>
            <a:r>
              <a:rPr lang="it-IT" sz="2000" dirty="0" smtClean="0"/>
              <a:t>SYSTEM</a:t>
            </a:r>
          </a:p>
          <a:p>
            <a:pPr lvl="1"/>
            <a:endParaRPr lang="it-IT" sz="2000" dirty="0" smtClean="0"/>
          </a:p>
          <a:p>
            <a:pPr lvl="1"/>
            <a:r>
              <a:rPr lang="it-IT" sz="2000" dirty="0" smtClean="0"/>
              <a:t>MAPS SERVICE WRAPPER</a:t>
            </a:r>
            <a:endParaRPr lang="it-IT" sz="2000" dirty="0"/>
          </a:p>
          <a:p>
            <a:pPr lvl="1"/>
            <a:endParaRPr lang="it-IT" sz="2000" dirty="0" smtClean="0"/>
          </a:p>
          <a:p>
            <a:pPr lvl="1"/>
            <a:r>
              <a:rPr lang="it-IT" sz="2000" dirty="0" smtClean="0"/>
              <a:t>ORCHESTRATOR </a:t>
            </a:r>
          </a:p>
          <a:p>
            <a:pPr lvl="1"/>
            <a:endParaRPr lang="it-IT" sz="2000" dirty="0"/>
          </a:p>
          <a:p>
            <a:pPr lvl="1"/>
            <a:r>
              <a:rPr lang="it-IT" sz="2000" dirty="0" smtClean="0"/>
              <a:t>LOAD DATA FROM           INTO                 AS SOON AS OSSIBLE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1317394"/>
            <a:ext cx="936104" cy="26077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02329"/>
            <a:ext cx="930499" cy="22952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067726"/>
            <a:ext cx="285181" cy="24953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505" y="2757740"/>
            <a:ext cx="936104" cy="26077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184" y="1317394"/>
            <a:ext cx="479223" cy="17030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0460" y="2060113"/>
            <a:ext cx="479223" cy="17030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6"/>
          <a:srcRect l="24649" r="8217"/>
          <a:stretch/>
        </p:blipFill>
        <p:spPr>
          <a:xfrm>
            <a:off x="3563888" y="4181986"/>
            <a:ext cx="418446" cy="44714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7"/>
          <a:srcRect t="26484" b="26484"/>
          <a:stretch/>
        </p:blipFill>
        <p:spPr>
          <a:xfrm>
            <a:off x="4945759" y="4195491"/>
            <a:ext cx="825872" cy="38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74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CHALLENGES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395535" y="889893"/>
            <a:ext cx="8424937" cy="5131495"/>
          </a:xfrm>
        </p:spPr>
        <p:txBody>
          <a:bodyPr/>
          <a:lstStyle/>
          <a:p>
            <a:endParaRPr lang="it-IT" sz="2000" dirty="0" smtClean="0"/>
          </a:p>
          <a:p>
            <a:endParaRPr lang="it-IT" sz="2000" dirty="0"/>
          </a:p>
          <a:p>
            <a:r>
              <a:rPr lang="it-IT" sz="2000" dirty="0" smtClean="0"/>
              <a:t>TRAINING &amp; CULTURE</a:t>
            </a:r>
          </a:p>
          <a:p>
            <a:endParaRPr lang="it-IT" sz="2000" dirty="0" smtClean="0"/>
          </a:p>
          <a:p>
            <a:r>
              <a:rPr lang="it-IT" sz="2000" dirty="0" smtClean="0"/>
              <a:t>DEAL WITH MANY PEOPLE AND MANY DIFFERENT SYSTEMS</a:t>
            </a:r>
          </a:p>
          <a:p>
            <a:endParaRPr lang="it-IT" sz="2000" dirty="0" smtClean="0"/>
          </a:p>
          <a:p>
            <a:r>
              <a:rPr lang="it-IT" sz="2000" dirty="0" smtClean="0"/>
              <a:t>GET KAFKA RUNNING SMOOTHLY</a:t>
            </a:r>
            <a:endParaRPr lang="it-IT" sz="2000" dirty="0"/>
          </a:p>
          <a:p>
            <a:endParaRPr lang="it-IT" sz="2000" dirty="0" smtClean="0"/>
          </a:p>
          <a:p>
            <a:r>
              <a:rPr lang="it-IT" sz="2000" dirty="0"/>
              <a:t>MONITORING IS KEY </a:t>
            </a:r>
          </a:p>
          <a:p>
            <a:pPr lvl="1"/>
            <a:endParaRPr lang="it-IT" sz="2000" dirty="0"/>
          </a:p>
          <a:p>
            <a:r>
              <a:rPr lang="it-IT" sz="2000" dirty="0" smtClean="0"/>
              <a:t>WEAKEST LINK IS THE </a:t>
            </a:r>
            <a:r>
              <a:rPr lang="it-IT" sz="2000" dirty="0" smtClean="0"/>
              <a:t>LEGACY SYSTEM THAT CAN’T SCALE</a:t>
            </a:r>
            <a:endParaRPr lang="it-IT" sz="2000" dirty="0" smtClean="0"/>
          </a:p>
          <a:p>
            <a:pPr lvl="1"/>
            <a:endParaRPr lang="it-IT" sz="2000" dirty="0" smtClean="0"/>
          </a:p>
        </p:txBody>
      </p:sp>
    </p:spTree>
    <p:extLst>
      <p:ext uri="{BB962C8B-B14F-4D97-AF65-F5344CB8AC3E}">
        <p14:creationId xmlns:p14="http://schemas.microsoft.com/office/powerpoint/2010/main" val="4275848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WHAT WE DO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395535" y="889892"/>
            <a:ext cx="8424937" cy="5131495"/>
          </a:xfrm>
        </p:spPr>
        <p:txBody>
          <a:bodyPr/>
          <a:lstStyle/>
          <a:p>
            <a:r>
              <a:rPr lang="en-US" sz="2000" b="1" dirty="0" smtClean="0"/>
              <a:t>PROCESS DATA FILES IN BATCH MODE </a:t>
            </a:r>
          </a:p>
          <a:p>
            <a:pPr lvl="1"/>
            <a:r>
              <a:rPr lang="en-US" sz="2000" dirty="0" smtClean="0"/>
              <a:t>SEQUENTIAL PROCESSING INTO RELATIONAL DBs</a:t>
            </a:r>
          </a:p>
          <a:p>
            <a:endParaRPr lang="en-US" sz="2000" dirty="0" smtClean="0"/>
          </a:p>
          <a:p>
            <a:r>
              <a:rPr lang="en-US" sz="2000" b="1" dirty="0" smtClean="0"/>
              <a:t>ETL FROM RELATIONAL DBs</a:t>
            </a:r>
          </a:p>
          <a:p>
            <a:pPr lvl="1"/>
            <a:r>
              <a:rPr lang="en-US" sz="2000" dirty="0" smtClean="0"/>
              <a:t>TARIFF</a:t>
            </a:r>
          </a:p>
          <a:p>
            <a:pPr lvl="1"/>
            <a:r>
              <a:rPr lang="en-US" sz="2000" dirty="0" smtClean="0"/>
              <a:t>PENSION SIMULATIONS</a:t>
            </a:r>
          </a:p>
          <a:p>
            <a:pPr lvl="1"/>
            <a:r>
              <a:rPr lang="en-US" sz="2000" dirty="0" smtClean="0"/>
              <a:t>DOCUMENT GENERATION</a:t>
            </a:r>
          </a:p>
          <a:p>
            <a:endParaRPr lang="en-US" sz="2000" dirty="0"/>
          </a:p>
          <a:p>
            <a:r>
              <a:rPr lang="en-US" sz="2000" b="1" dirty="0" smtClean="0"/>
              <a:t>AI/ML </a:t>
            </a:r>
            <a:r>
              <a:rPr lang="en-US" sz="2000" b="1" dirty="0"/>
              <a:t>COMPONENTS</a:t>
            </a:r>
          </a:p>
          <a:p>
            <a:pPr lvl="1"/>
            <a:r>
              <a:rPr lang="en-US" sz="2000" dirty="0" smtClean="0"/>
              <a:t>NATURAL LANGUAGE PROCESSING </a:t>
            </a:r>
          </a:p>
          <a:p>
            <a:pPr lvl="1"/>
            <a:r>
              <a:rPr lang="en-US" sz="2000" dirty="0" smtClean="0"/>
              <a:t>OCR and TEXT EXTRACTION</a:t>
            </a:r>
          </a:p>
          <a:p>
            <a:pPr lvl="1"/>
            <a:r>
              <a:rPr lang="en-US" sz="2000" dirty="0" smtClean="0"/>
              <a:t>DOCUMENT CLASSIFICATION</a:t>
            </a:r>
          </a:p>
          <a:p>
            <a:pPr lvl="1"/>
            <a:r>
              <a:rPr lang="en-US" sz="2000" dirty="0" smtClean="0"/>
              <a:t>IMAGE RECOGNITION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622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CHALLENGES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395535" y="889893"/>
            <a:ext cx="8424937" cy="5131495"/>
          </a:xfrm>
        </p:spPr>
        <p:txBody>
          <a:bodyPr/>
          <a:lstStyle/>
          <a:p>
            <a:endParaRPr lang="it-IT" sz="2000" dirty="0" smtClean="0"/>
          </a:p>
          <a:p>
            <a:r>
              <a:rPr lang="it-IT" sz="2000" dirty="0"/>
              <a:t>SINK TO FILE CONNETOR</a:t>
            </a:r>
          </a:p>
          <a:p>
            <a:endParaRPr lang="it-IT" sz="2000" dirty="0"/>
          </a:p>
          <a:p>
            <a:r>
              <a:rPr lang="it-IT" sz="2000" dirty="0"/>
              <a:t>LOW LAG IS MANDATORY for REALTIME</a:t>
            </a:r>
          </a:p>
          <a:p>
            <a:endParaRPr lang="it-IT" sz="2000" dirty="0"/>
          </a:p>
          <a:p>
            <a:r>
              <a:rPr lang="it-IT" sz="2000" dirty="0"/>
              <a:t>CONSUMERS FAIL FAST WITH TIMEOUT</a:t>
            </a:r>
          </a:p>
          <a:p>
            <a:endParaRPr lang="it-IT" sz="2000" dirty="0"/>
          </a:p>
          <a:p>
            <a:r>
              <a:rPr lang="it-IT" sz="2000" dirty="0"/>
              <a:t>THE REQUEST IN CASE IS </a:t>
            </a:r>
            <a:r>
              <a:rPr lang="it-IT" sz="2000" dirty="0" smtClean="0"/>
              <a:t>RETRIED</a:t>
            </a:r>
          </a:p>
          <a:p>
            <a:endParaRPr lang="it-IT" sz="2000" dirty="0"/>
          </a:p>
          <a:p>
            <a:r>
              <a:rPr lang="en-US" sz="2000" dirty="0"/>
              <a:t>REBALANCES &amp; DEAD CONSUMER </a:t>
            </a:r>
          </a:p>
          <a:p>
            <a:endParaRPr lang="en-US" sz="2000" dirty="0"/>
          </a:p>
          <a:p>
            <a:endParaRPr lang="it-IT" sz="2000" dirty="0"/>
          </a:p>
          <a:p>
            <a:endParaRPr lang="it-IT" sz="2000" dirty="0"/>
          </a:p>
          <a:p>
            <a:pPr lvl="1"/>
            <a:endParaRPr lang="it-IT" sz="2000" dirty="0"/>
          </a:p>
          <a:p>
            <a:pPr lvl="1"/>
            <a:endParaRPr lang="it-IT" sz="2000" dirty="0"/>
          </a:p>
          <a:p>
            <a:pPr lvl="1"/>
            <a:endParaRPr lang="it-IT" sz="2000" dirty="0"/>
          </a:p>
          <a:p>
            <a:pPr lvl="1"/>
            <a:endParaRPr lang="it-IT" sz="2000" dirty="0"/>
          </a:p>
          <a:p>
            <a:pPr lvl="1"/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6856253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vNEXT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395535" y="889893"/>
            <a:ext cx="8424937" cy="5131495"/>
          </a:xfrm>
        </p:spPr>
        <p:txBody>
          <a:bodyPr/>
          <a:lstStyle/>
          <a:p>
            <a:pPr lvl="1"/>
            <a:r>
              <a:rPr lang="it-IT" sz="2000" dirty="0" smtClean="0"/>
              <a:t>AUTOSCALING</a:t>
            </a:r>
            <a:endParaRPr lang="it-IT" sz="2000" dirty="0"/>
          </a:p>
          <a:p>
            <a:pPr lvl="1"/>
            <a:endParaRPr lang="it-IT" sz="2000" dirty="0" smtClean="0"/>
          </a:p>
          <a:p>
            <a:pPr lvl="1"/>
            <a:r>
              <a:rPr lang="it-IT" sz="2000" dirty="0" smtClean="0"/>
              <a:t>SERVERLESS</a:t>
            </a:r>
          </a:p>
          <a:p>
            <a:pPr lvl="1"/>
            <a:endParaRPr lang="it-IT" sz="2000" dirty="0"/>
          </a:p>
          <a:p>
            <a:pPr lvl="1"/>
            <a:r>
              <a:rPr lang="it-IT" sz="2000" dirty="0" smtClean="0"/>
              <a:t>BE SMART AT FAULT TOLERANCE</a:t>
            </a:r>
          </a:p>
          <a:p>
            <a:pPr lvl="1"/>
            <a:endParaRPr lang="it-IT" sz="2000" dirty="0"/>
          </a:p>
          <a:p>
            <a:pPr lvl="1"/>
            <a:r>
              <a:rPr lang="it-IT" sz="2000" dirty="0" smtClean="0"/>
              <a:t>INCREASE AUTOMATION</a:t>
            </a:r>
          </a:p>
          <a:p>
            <a:pPr lvl="1"/>
            <a:endParaRPr lang="it-IT" sz="2000" dirty="0"/>
          </a:p>
          <a:p>
            <a:pPr lvl="1"/>
            <a:r>
              <a:rPr lang="it-IT" sz="2000" dirty="0" smtClean="0"/>
              <a:t>DATA CHANGE CAPTURE</a:t>
            </a:r>
          </a:p>
          <a:p>
            <a:pPr lvl="1"/>
            <a:endParaRPr lang="it-IT" sz="2000" dirty="0"/>
          </a:p>
          <a:p>
            <a:pPr lvl="1"/>
            <a:endParaRPr lang="it-IT" sz="2000" dirty="0"/>
          </a:p>
        </p:txBody>
      </p:sp>
      <p:sp>
        <p:nvSpPr>
          <p:cNvPr id="4" name="Segnaposto testo 2"/>
          <p:cNvSpPr txBox="1">
            <a:spLocks/>
          </p:cNvSpPr>
          <p:nvPr/>
        </p:nvSpPr>
        <p:spPr>
          <a:xfrm>
            <a:off x="547935" y="1042293"/>
            <a:ext cx="8424937" cy="513149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lang="it-IT" sz="1600" kern="1200" dirty="0" smtClean="0">
                <a:solidFill>
                  <a:srgbClr val="003366"/>
                </a:solidFill>
                <a:latin typeface="Helvetica" pitchFamily="1" charset="0"/>
                <a:ea typeface="Helvetica" pitchFamily="1" charset="0"/>
                <a:cs typeface="Helvetica" pitchFamily="1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50000"/>
              <a:buFont typeface="Wingdings" pitchFamily="2" charset="2"/>
              <a:buChar char="n"/>
              <a:defRPr lang="it-IT" sz="1600" kern="1200" dirty="0" smtClean="0">
                <a:solidFill>
                  <a:srgbClr val="003366"/>
                </a:solidFill>
                <a:latin typeface="Helvetica" pitchFamily="1" charset="0"/>
                <a:ea typeface="Helvetica" pitchFamily="1" charset="0"/>
                <a:cs typeface="Helvetica" pitchFamily="1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Char char="—"/>
              <a:defRPr lang="it-IT" sz="1600" kern="1200" dirty="0" smtClean="0">
                <a:solidFill>
                  <a:srgbClr val="003366"/>
                </a:solidFill>
                <a:latin typeface="Helvetica" pitchFamily="1" charset="0"/>
                <a:ea typeface="Helvetica" pitchFamily="1" charset="0"/>
                <a:cs typeface="Helvetica" pitchFamily="1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ü"/>
              <a:defRPr lang="it-IT" sz="1600" kern="1200" dirty="0" smtClean="0">
                <a:solidFill>
                  <a:srgbClr val="003366"/>
                </a:solidFill>
                <a:latin typeface="Helvetica" pitchFamily="1" charset="0"/>
                <a:ea typeface="Helvetica" pitchFamily="1" charset="0"/>
                <a:cs typeface="Helvetica" pitchFamily="1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Ø"/>
              <a:defRPr lang="it-IT" sz="1600" kern="1200" dirty="0">
                <a:solidFill>
                  <a:srgbClr val="003366"/>
                </a:solidFill>
                <a:latin typeface="Helvetica" pitchFamily="1" charset="0"/>
                <a:ea typeface="Helvetica" pitchFamily="1" charset="0"/>
                <a:cs typeface="Helvetica" pitchFamily="1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5296234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395535" y="764704"/>
            <a:ext cx="8424937" cy="5256684"/>
          </a:xfrm>
        </p:spPr>
        <p:txBody>
          <a:bodyPr/>
          <a:lstStyle/>
          <a:p>
            <a:pPr marL="268288" indent="0">
              <a:buNone/>
            </a:pPr>
            <a:endParaRPr lang="it-IT" dirty="0" smtClean="0">
              <a:latin typeface="Helvetica" pitchFamily="34" charset="0"/>
            </a:endParaRPr>
          </a:p>
          <a:p>
            <a:pPr marL="268288" indent="0">
              <a:buNone/>
            </a:pPr>
            <a:endParaRPr lang="it-IT" dirty="0">
              <a:latin typeface="Helvetica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it-IT" altLang="it-IT" sz="2800" b="1" dirty="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it-IT" altLang="it-IT" sz="2800" b="1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it-IT" altLang="it-IT" sz="2800" b="1" dirty="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it-IT" altLang="it-IT" sz="2800" b="1" dirty="0">
              <a:latin typeface="Verdana" pitchFamily="34" charset="0"/>
            </a:endParaRPr>
          </a:p>
          <a:p>
            <a:pPr marL="452438" indent="12700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800" b="1" dirty="0" smtClean="0">
                <a:latin typeface="Verdana" pitchFamily="34" charset="0"/>
              </a:rPr>
              <a:t>THANK </a:t>
            </a:r>
            <a:r>
              <a:rPr lang="it-IT" altLang="it-IT" sz="2800" b="1" dirty="0">
                <a:latin typeface="Verdana" pitchFamily="34" charset="0"/>
              </a:rPr>
              <a:t>YOU</a:t>
            </a:r>
          </a:p>
        </p:txBody>
      </p:sp>
      <p:sp>
        <p:nvSpPr>
          <p:cNvPr id="6" name="Rettangolo 3"/>
          <p:cNvSpPr>
            <a:spLocks noChangeArrowheads="1"/>
          </p:cNvSpPr>
          <p:nvPr/>
        </p:nvSpPr>
        <p:spPr bwMode="auto">
          <a:xfrm>
            <a:off x="827088" y="5084763"/>
            <a:ext cx="79216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66"/>
              </a:buClr>
              <a:buChar char="•"/>
              <a:defRPr sz="2000">
                <a:solidFill>
                  <a:schemeClr val="tx1"/>
                </a:solidFill>
                <a:latin typeface="Calibri Light" pitchFamily="34" charset="0"/>
                <a:ea typeface="MS PGothic" pitchFamily="34" charset="-128"/>
                <a:cs typeface="Calibri Light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66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Calibri Light" pitchFamily="34" charset="0"/>
                <a:ea typeface="MS PGothic" pitchFamily="34" charset="-128"/>
                <a:cs typeface="Calibri Light" pitchFamily="34" charset="0"/>
              </a:defRPr>
            </a:lvl2pPr>
            <a:lvl3pPr marL="1143000" indent="-228600">
              <a:spcBef>
                <a:spcPct val="20000"/>
              </a:spcBef>
              <a:buSzPct val="50000"/>
              <a:buChar char="—"/>
              <a:defRPr sz="1600">
                <a:solidFill>
                  <a:schemeClr val="tx1"/>
                </a:solidFill>
                <a:latin typeface="Calibri Light" pitchFamily="34" charset="0"/>
                <a:ea typeface="MS PGothic" pitchFamily="34" charset="-128"/>
                <a:cs typeface="Calibri Light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66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Calibri Light" pitchFamily="34" charset="0"/>
                <a:ea typeface="MS PGothic" pitchFamily="34" charset="-128"/>
                <a:cs typeface="Calibri Light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Font typeface="Wingdings" pitchFamily="2" charset="2"/>
              <a:buChar char="Ø"/>
              <a:defRPr sz="1200">
                <a:solidFill>
                  <a:schemeClr val="tx1"/>
                </a:solidFill>
                <a:latin typeface="Calibri Light" pitchFamily="34" charset="0"/>
                <a:ea typeface="MS PGothic" pitchFamily="34" charset="-128"/>
                <a:cs typeface="Calibri Ligh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Ø"/>
              <a:defRPr sz="1200">
                <a:solidFill>
                  <a:schemeClr val="tx1"/>
                </a:solidFill>
                <a:latin typeface="Calibri Light" pitchFamily="34" charset="0"/>
                <a:ea typeface="MS PGothic" pitchFamily="34" charset="-128"/>
                <a:cs typeface="Calibri Ligh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Ø"/>
              <a:defRPr sz="1200">
                <a:solidFill>
                  <a:schemeClr val="tx1"/>
                </a:solidFill>
                <a:latin typeface="Calibri Light" pitchFamily="34" charset="0"/>
                <a:ea typeface="MS PGothic" pitchFamily="34" charset="-128"/>
                <a:cs typeface="Calibri Ligh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Ø"/>
              <a:defRPr sz="1200">
                <a:solidFill>
                  <a:schemeClr val="tx1"/>
                </a:solidFill>
                <a:latin typeface="Calibri Light" pitchFamily="34" charset="0"/>
                <a:ea typeface="MS PGothic" pitchFamily="34" charset="-128"/>
                <a:cs typeface="Calibri Ligh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Ø"/>
              <a:defRPr sz="1200">
                <a:solidFill>
                  <a:schemeClr val="tx1"/>
                </a:solidFill>
                <a:latin typeface="Calibri Light" pitchFamily="34" charset="0"/>
                <a:ea typeface="MS PGothic" pitchFamily="34" charset="-128"/>
                <a:cs typeface="Calibri Light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600" dirty="0"/>
              <a:t>		Cristian Prevedello		</a:t>
            </a:r>
            <a:r>
              <a:rPr lang="it-IT" altLang="it-IT" sz="1600" dirty="0" smtClean="0"/>
              <a:t>cristian.prevedello@gmail.it</a:t>
            </a:r>
            <a:r>
              <a:rPr lang="it-IT" altLang="it-IT" sz="1600" dirty="0"/>
              <a:t>	</a:t>
            </a:r>
            <a:endParaRPr lang="it-IT" altLang="it-IT" sz="1600" dirty="0" smtClean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600" dirty="0"/>
              <a:t> </a:t>
            </a:r>
            <a:r>
              <a:rPr lang="it-IT" altLang="it-IT" sz="1600" dirty="0" smtClean="0"/>
              <a:t>				</a:t>
            </a:r>
            <a:r>
              <a:rPr lang="it-IT" altLang="it-IT" sz="1600" smtClean="0"/>
              <a:t>	cristian.prevedello@previnet.it</a:t>
            </a:r>
            <a:r>
              <a:rPr lang="it-IT" altLang="it-IT" sz="1600" dirty="0"/>
              <a:t>	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 sz="1600" dirty="0"/>
          </a:p>
        </p:txBody>
      </p:sp>
      <p:pic>
        <p:nvPicPr>
          <p:cNvPr id="7" name="Picture 2" descr="Risultato immagini per linkedin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013995"/>
            <a:ext cx="5048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ristian Prevedell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25" y="4957415"/>
            <a:ext cx="6318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Risultato immagini per mail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013176"/>
            <a:ext cx="5032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38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WHAT WE DO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395535" y="889892"/>
            <a:ext cx="8424937" cy="5131495"/>
          </a:xfrm>
        </p:spPr>
        <p:txBody>
          <a:bodyPr/>
          <a:lstStyle/>
          <a:p>
            <a:r>
              <a:rPr lang="en-US" sz="2000" b="1" dirty="0" smtClean="0"/>
              <a:t>FEED OUR LOG MANAGEMENT SYSTEM</a:t>
            </a:r>
          </a:p>
          <a:p>
            <a:pPr lvl="1"/>
            <a:r>
              <a:rPr lang="en-US" sz="2000" dirty="0" smtClean="0"/>
              <a:t>COLLECT LOGS &amp; STRUCTURE LOGS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ENABLE APM WHEN NOT AVAILABLE OUT OF THE BOX</a:t>
            </a:r>
          </a:p>
          <a:p>
            <a:endParaRPr lang="en-US" sz="2000" b="1" dirty="0"/>
          </a:p>
          <a:p>
            <a:r>
              <a:rPr lang="en-US" sz="2000" b="1" dirty="0" smtClean="0"/>
              <a:t>OPERATE OUR SOC</a:t>
            </a:r>
          </a:p>
          <a:p>
            <a:pPr lvl="1"/>
            <a:r>
              <a:rPr lang="en-US" sz="2000" dirty="0" smtClean="0"/>
              <a:t>CORRELATE LOGS &amp; EVENTS 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SECURITY ALERTS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686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PROBLEMS WE HAD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395535" y="889892"/>
            <a:ext cx="8424937" cy="5131495"/>
          </a:xfrm>
        </p:spPr>
        <p:txBody>
          <a:bodyPr/>
          <a:lstStyle/>
          <a:p>
            <a:r>
              <a:rPr lang="en-US" sz="2000" b="1" dirty="0" smtClean="0"/>
              <a:t>DATA SIZE INCREASED OVERTIME</a:t>
            </a:r>
          </a:p>
          <a:p>
            <a:endParaRPr lang="en-US" sz="2000" dirty="0"/>
          </a:p>
          <a:p>
            <a:r>
              <a:rPr lang="en-US" sz="2000" b="1" dirty="0" smtClean="0"/>
              <a:t>CUSTOMER SLAs  GOT MORE CHALLENGING</a:t>
            </a:r>
          </a:p>
          <a:p>
            <a:endParaRPr lang="en-US" sz="2000" b="1" dirty="0"/>
          </a:p>
          <a:p>
            <a:r>
              <a:rPr lang="en-US" sz="2000" b="1" dirty="0" smtClean="0"/>
              <a:t>PROGRESSIVE SHIFT FROM BATCH TO (near) REAL TIME</a:t>
            </a:r>
          </a:p>
          <a:p>
            <a:endParaRPr lang="en-US" sz="2000" b="1" dirty="0"/>
          </a:p>
          <a:p>
            <a:r>
              <a:rPr lang="en-US" sz="2000" b="1" dirty="0" smtClean="0"/>
              <a:t>SYNCHRONOUS INTERACTIONS</a:t>
            </a:r>
          </a:p>
          <a:p>
            <a:endParaRPr lang="en-US" sz="2000" b="1" dirty="0"/>
          </a:p>
          <a:p>
            <a:r>
              <a:rPr lang="en-US" sz="2000" b="1" dirty="0" smtClean="0"/>
              <a:t>UNABLE TO ADOPT NEW TECHNOLOGY </a:t>
            </a:r>
          </a:p>
          <a:p>
            <a:endParaRPr lang="en-US" sz="2000" b="1" dirty="0"/>
          </a:p>
          <a:p>
            <a:r>
              <a:rPr lang="en-US" sz="2000" b="1" dirty="0" smtClean="0"/>
              <a:t>HARDER TO SCALE QUICKLY/UNABLE TO MANAGE REQUEST SPIKES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953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THE CURE (ALMOST)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395535" y="889893"/>
            <a:ext cx="8424937" cy="5131495"/>
          </a:xfrm>
        </p:spPr>
        <p:txBody>
          <a:bodyPr/>
          <a:lstStyle/>
          <a:p>
            <a:r>
              <a:rPr lang="en-US" sz="2000" b="1" dirty="0" smtClean="0"/>
              <a:t>WE TRIED WITH HADOOP  IN 2014/2015 </a:t>
            </a:r>
          </a:p>
          <a:p>
            <a:pPr lvl="1"/>
            <a:r>
              <a:rPr lang="en-US" sz="2000" dirty="0" smtClean="0"/>
              <a:t>SCALA SPARK JOBS TO RUN ETLs</a:t>
            </a:r>
            <a:r>
              <a:rPr lang="en-AE" sz="2000" dirty="0" smtClean="0"/>
              <a:t>….</a:t>
            </a:r>
          </a:p>
          <a:p>
            <a:pPr lvl="1"/>
            <a:endParaRPr lang="en-US" sz="2000" dirty="0" smtClean="0"/>
          </a:p>
          <a:p>
            <a:pPr lvl="1"/>
            <a:r>
              <a:rPr lang="en-AE" sz="2000" dirty="0" smtClean="0"/>
              <a:t>… BUT </a:t>
            </a:r>
            <a:r>
              <a:rPr lang="en-US" sz="2000" dirty="0" smtClean="0"/>
              <a:t>HEAVY WEIGHT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EXPENSIVE TO OPERATE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DEDICATED SYSTEM FOR THESE ACTIVITES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EXPENSIVE TRAINING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TROUBLESOME TO INTEGRATE IN OUR REGULAR APPS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8320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THE CURE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395535" y="889893"/>
            <a:ext cx="8748465" cy="5131495"/>
          </a:xfrm>
        </p:spPr>
        <p:txBody>
          <a:bodyPr/>
          <a:lstStyle/>
          <a:p>
            <a:r>
              <a:rPr lang="en-US" sz="2000" b="1" dirty="0" smtClean="0"/>
              <a:t>WE WANTED </a:t>
            </a:r>
          </a:p>
          <a:p>
            <a:pPr lvl="1"/>
            <a:r>
              <a:rPr lang="en-US" sz="2000" dirty="0" smtClean="0"/>
              <a:t>SOMETHING SIMPLE &amp; THIN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THAT COULD RUN ALSO REGULAR WORKLOADS AND NOT JUST “BIGDATA” STUFF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THAT COULD BE INTEGRATED </a:t>
            </a:r>
            <a:r>
              <a:rPr lang="en-US" sz="2000" dirty="0"/>
              <a:t>IN OUR REGULAR </a:t>
            </a:r>
            <a:r>
              <a:rPr lang="en-US" sz="2000" dirty="0" smtClean="0"/>
              <a:t>APPS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THAT COULD SUPPORT OUR TRANSITION TO MICROSERVICES &amp; DDD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THAT COULD RUN DIFFERENT STACKS &amp; LANGUAGES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130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THE CURE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395535" y="889893"/>
            <a:ext cx="8424937" cy="5131495"/>
          </a:xfrm>
        </p:spPr>
        <p:txBody>
          <a:bodyPr/>
          <a:lstStyle/>
          <a:p>
            <a:r>
              <a:rPr lang="it-IT" sz="2000" dirty="0"/>
              <a:t>TOOLS+SERVICES+LIBS+GUIDLINES+BEST  PRACTIES</a:t>
            </a:r>
          </a:p>
          <a:p>
            <a:endParaRPr lang="en-US" sz="2000" dirty="0" smtClean="0"/>
          </a:p>
          <a:p>
            <a:r>
              <a:rPr lang="en-US" sz="2000" dirty="0" smtClean="0"/>
              <a:t>WRAP EVERYTHING INTO A CONTAINER</a:t>
            </a:r>
          </a:p>
          <a:p>
            <a:endParaRPr lang="en-US" sz="2000" dirty="0"/>
          </a:p>
          <a:p>
            <a:r>
              <a:rPr lang="en-US" sz="2000" dirty="0" smtClean="0"/>
              <a:t>RUN EVERYTHING ON KUBERNETES</a:t>
            </a:r>
          </a:p>
          <a:p>
            <a:endParaRPr lang="en-US" sz="2000" dirty="0"/>
          </a:p>
          <a:p>
            <a:r>
              <a:rPr lang="en-US" sz="2000" dirty="0" smtClean="0"/>
              <a:t>USE KAFKA TO EXCHANGE MESSAGES AND EVENTS</a:t>
            </a:r>
          </a:p>
          <a:p>
            <a:endParaRPr lang="en-US" sz="2000" dirty="0"/>
          </a:p>
          <a:p>
            <a:r>
              <a:rPr lang="en-US" sz="2000" dirty="0" smtClean="0"/>
              <a:t>PROMOTE AS MUCH AS POSSIBLE ASYNCHRONOUS COMMUNICATIONS</a:t>
            </a:r>
          </a:p>
          <a:p>
            <a:endParaRPr lang="en-US" sz="2000" dirty="0"/>
          </a:p>
          <a:p>
            <a:r>
              <a:rPr lang="en-US" sz="2000" dirty="0" smtClean="0"/>
              <a:t>APPLY DATA PIPELINES &amp; STREAM PROCESSING</a:t>
            </a:r>
            <a:r>
              <a:rPr lang="en-AE" sz="2000" dirty="0" smtClean="0"/>
              <a:t>…</a:t>
            </a:r>
            <a:endParaRPr lang="en-US" sz="2000" dirty="0" smtClean="0"/>
          </a:p>
          <a:p>
            <a:endParaRPr lang="en-US" sz="2000" dirty="0"/>
          </a:p>
          <a:p>
            <a:r>
              <a:rPr lang="en-AE" sz="2000" dirty="0" smtClean="0"/>
              <a:t>… AND REQUEST/RESPONSE STYLE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BREAK APPLICATIONS INTO “MICROSERVICES”</a:t>
            </a:r>
            <a:endParaRPr lang="en-US" sz="2000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0137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THE PLATFORM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893"/>
            <a:ext cx="9057368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59009"/>
      </p:ext>
    </p:extLst>
  </p:cSld>
  <p:clrMapOvr>
    <a:masterClrMapping/>
  </p:clrMapOvr>
</p:sld>
</file>

<file path=ppt/theme/theme1.xml><?xml version="1.0" encoding="utf-8"?>
<a:theme xmlns:a="http://schemas.openxmlformats.org/drawingml/2006/main" name="2_Previnet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75182</TotalTime>
  <Words>827</Words>
  <Application>Microsoft Office PowerPoint</Application>
  <PresentationFormat>Presentazione su schermo (4:3)</PresentationFormat>
  <Paragraphs>352</Paragraphs>
  <Slides>32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41" baseType="lpstr">
      <vt:lpstr>MS PGothic</vt:lpstr>
      <vt:lpstr>Calibri</vt:lpstr>
      <vt:lpstr>Calibri Light</vt:lpstr>
      <vt:lpstr>Helvetica</vt:lpstr>
      <vt:lpstr>Segoe UI</vt:lpstr>
      <vt:lpstr>Times New Roman</vt:lpstr>
      <vt:lpstr>Verdana</vt:lpstr>
      <vt:lpstr>Wingdings</vt:lpstr>
      <vt:lpstr>2_Previnet</vt:lpstr>
      <vt:lpstr>Presentazione standard di PowerPoint</vt:lpstr>
      <vt:lpstr>WHO WE ARE</vt:lpstr>
      <vt:lpstr>WHAT WE DO</vt:lpstr>
      <vt:lpstr>WHAT WE DO</vt:lpstr>
      <vt:lpstr>PROBLEMS WE HAD</vt:lpstr>
      <vt:lpstr>THE CURE (ALMOST)</vt:lpstr>
      <vt:lpstr>THE CURE</vt:lpstr>
      <vt:lpstr>THE CURE</vt:lpstr>
      <vt:lpstr>THE PLATFORM</vt:lpstr>
      <vt:lpstr>«THE PLATFORM»</vt:lpstr>
      <vt:lpstr>OUR STACK</vt:lpstr>
      <vt:lpstr>OUR STACK</vt:lpstr>
      <vt:lpstr>OUR STACK</vt:lpstr>
      <vt:lpstr>CONNETORS</vt:lpstr>
      <vt:lpstr>KAFKA PROXY</vt:lpstr>
      <vt:lpstr>QUERY AGENT</vt:lpstr>
      <vt:lpstr>KAFKA DETAILS</vt:lpstr>
      <vt:lpstr>GUARANTEES</vt:lpstr>
      <vt:lpstr>ETL</vt:lpstr>
      <vt:lpstr>DOC CLASSIFICATION</vt:lpstr>
      <vt:lpstr>DOC CLASSIFICATION</vt:lpstr>
      <vt:lpstr>DOC CLASSIFICATION</vt:lpstr>
      <vt:lpstr>DOC CLASSIFICATION</vt:lpstr>
      <vt:lpstr>DOC CLASSIFICATION</vt:lpstr>
      <vt:lpstr>LOG MANAGEMENT</vt:lpstr>
      <vt:lpstr>LOG MANAGEMENT</vt:lpstr>
      <vt:lpstr>CUSTOMER ASSISTANCE PLATFORM x HEALTHCARE</vt:lpstr>
      <vt:lpstr>CUSTOMER ASSISTANCE PLATFORM x HEALTHCARE</vt:lpstr>
      <vt:lpstr>CHALLENGES</vt:lpstr>
      <vt:lpstr>CHALLENGES</vt:lpstr>
      <vt:lpstr>vNEXT</vt:lpstr>
      <vt:lpstr>Presentazione standard di PowerPoint</vt:lpstr>
    </vt:vector>
  </TitlesOfParts>
  <Company>Previnet S.p.A.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PRODOTTO MULTIRAMO</dc:title>
  <dc:creator>bragagnoloi</dc:creator>
  <cp:lastModifiedBy>Prevedello Cristian</cp:lastModifiedBy>
  <cp:revision>1512</cp:revision>
  <cp:lastPrinted>2018-10-02T13:20:02Z</cp:lastPrinted>
  <dcterms:created xsi:type="dcterms:W3CDTF">2015-09-03T08:05:45Z</dcterms:created>
  <dcterms:modified xsi:type="dcterms:W3CDTF">2020-11-28T11:01:04Z</dcterms:modified>
</cp:coreProperties>
</file>